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468" r:id="rId2"/>
    <p:sldId id="660" r:id="rId3"/>
    <p:sldId id="680" r:id="rId4"/>
    <p:sldId id="729" r:id="rId5"/>
    <p:sldId id="681" r:id="rId6"/>
    <p:sldId id="661" r:id="rId7"/>
    <p:sldId id="662" r:id="rId8"/>
    <p:sldId id="683" r:id="rId9"/>
    <p:sldId id="682" r:id="rId10"/>
    <p:sldId id="663" r:id="rId11"/>
    <p:sldId id="664" r:id="rId12"/>
    <p:sldId id="665" r:id="rId13"/>
    <p:sldId id="666" r:id="rId14"/>
    <p:sldId id="667" r:id="rId15"/>
    <p:sldId id="668" r:id="rId16"/>
    <p:sldId id="669" r:id="rId17"/>
    <p:sldId id="670" r:id="rId18"/>
    <p:sldId id="671" r:id="rId19"/>
    <p:sldId id="672" r:id="rId20"/>
    <p:sldId id="673" r:id="rId21"/>
    <p:sldId id="674" r:id="rId22"/>
    <p:sldId id="675" r:id="rId23"/>
    <p:sldId id="678" r:id="rId24"/>
    <p:sldId id="679" r:id="rId25"/>
    <p:sldId id="684" r:id="rId26"/>
    <p:sldId id="685" r:id="rId27"/>
    <p:sldId id="686" r:id="rId28"/>
    <p:sldId id="687" r:id="rId29"/>
    <p:sldId id="688" r:id="rId30"/>
    <p:sldId id="689" r:id="rId31"/>
    <p:sldId id="690" r:id="rId32"/>
    <p:sldId id="691" r:id="rId33"/>
    <p:sldId id="692" r:id="rId34"/>
    <p:sldId id="693" r:id="rId35"/>
    <p:sldId id="694" r:id="rId36"/>
    <p:sldId id="695" r:id="rId37"/>
    <p:sldId id="696" r:id="rId38"/>
    <p:sldId id="697" r:id="rId39"/>
    <p:sldId id="698" r:id="rId40"/>
    <p:sldId id="699" r:id="rId41"/>
    <p:sldId id="700" r:id="rId42"/>
    <p:sldId id="701" r:id="rId43"/>
    <p:sldId id="702" r:id="rId44"/>
    <p:sldId id="703" r:id="rId45"/>
    <p:sldId id="730" r:id="rId46"/>
    <p:sldId id="704" r:id="rId47"/>
    <p:sldId id="705" r:id="rId48"/>
    <p:sldId id="731" r:id="rId49"/>
    <p:sldId id="706" r:id="rId50"/>
    <p:sldId id="707" r:id="rId51"/>
    <p:sldId id="708" r:id="rId52"/>
    <p:sldId id="709" r:id="rId53"/>
    <p:sldId id="710" r:id="rId54"/>
    <p:sldId id="711" r:id="rId55"/>
    <p:sldId id="712" r:id="rId56"/>
    <p:sldId id="713" r:id="rId57"/>
    <p:sldId id="714" r:id="rId58"/>
    <p:sldId id="715" r:id="rId59"/>
    <p:sldId id="716" r:id="rId60"/>
    <p:sldId id="717" r:id="rId61"/>
    <p:sldId id="718" r:id="rId62"/>
    <p:sldId id="719" r:id="rId63"/>
    <p:sldId id="720" r:id="rId64"/>
    <p:sldId id="721" r:id="rId65"/>
    <p:sldId id="722" r:id="rId66"/>
    <p:sldId id="723" r:id="rId67"/>
    <p:sldId id="724" r:id="rId68"/>
    <p:sldId id="725" r:id="rId69"/>
    <p:sldId id="726" r:id="rId70"/>
    <p:sldId id="727" r:id="rId71"/>
    <p:sldId id="728" r:id="rId72"/>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8"/>
    <a:srgbClr val="40404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94653" autoAdjust="0"/>
  </p:normalViewPr>
  <p:slideViewPr>
    <p:cSldViewPr>
      <p:cViewPr varScale="1">
        <p:scale>
          <a:sx n="108" d="100"/>
          <a:sy n="108" d="100"/>
        </p:scale>
        <p:origin x="1008" y="39"/>
      </p:cViewPr>
      <p:guideLst>
        <p:guide orient="horz" pos="2160"/>
        <p:guide pos="2880"/>
      </p:guideLst>
    </p:cSldViewPr>
  </p:slideViewPr>
  <p:outlineViewPr>
    <p:cViewPr>
      <p:scale>
        <a:sx n="33" d="100"/>
        <a:sy n="33" d="100"/>
      </p:scale>
      <p:origin x="0" y="1288"/>
    </p:cViewPr>
  </p:outlineViewPr>
  <p:notesTextViewPr>
    <p:cViewPr>
      <p:scale>
        <a:sx n="100" d="100"/>
        <a:sy n="100" d="100"/>
      </p:scale>
      <p:origin x="0" y="0"/>
    </p:cViewPr>
  </p:notesTextViewPr>
  <p:sorterViewPr>
    <p:cViewPr>
      <p:scale>
        <a:sx n="150" d="100"/>
        <a:sy n="150" d="100"/>
      </p:scale>
      <p:origin x="0" y="7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90A115B-6DF0-5047-A63B-47344EE11739}" type="datetimeFigureOut">
              <a:rPr lang="es-ES" smtClean="0"/>
              <a:t>20/12/2016</a:t>
            </a:fld>
            <a:endParaRPr lang="en-US"/>
          </a:p>
        </p:txBody>
      </p:sp>
      <p:sp>
        <p:nvSpPr>
          <p:cNvPr id="4" name="Marcador de pie de pá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A851B26-A07A-A342-89EA-F3AFAA27B461}" type="slidenum">
              <a:rPr lang="en-US" smtClean="0"/>
              <a:t>‹Nº›</a:t>
            </a:fld>
            <a:endParaRPr lang="en-US"/>
          </a:p>
        </p:txBody>
      </p:sp>
    </p:spTree>
    <p:extLst>
      <p:ext uri="{BB962C8B-B14F-4D97-AF65-F5344CB8AC3E}">
        <p14:creationId xmlns:p14="http://schemas.microsoft.com/office/powerpoint/2010/main" val="3119342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82166A5-2CE9-6A48-8284-EC610F62D02C}" type="datetimeFigureOut">
              <a:rPr lang="es-ES"/>
              <a:pPr/>
              <a:t>20/12/2016</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619F43B-2E48-B745-A4FE-9B69CAC8FD6F}" type="slidenum">
              <a:rPr lang="es-ES"/>
              <a:pPr/>
              <a:t>‹Nº›</a:t>
            </a:fld>
            <a:endParaRPr lang="es-ES"/>
          </a:p>
        </p:txBody>
      </p:sp>
    </p:spTree>
    <p:extLst>
      <p:ext uri="{BB962C8B-B14F-4D97-AF65-F5344CB8AC3E}">
        <p14:creationId xmlns:p14="http://schemas.microsoft.com/office/powerpoint/2010/main" val="3180928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n-US" sz="1600" dirty="0">
              <a:latin typeface="Garamond"/>
              <a:cs typeface="Garamond"/>
            </a:endParaRPr>
          </a:p>
        </p:txBody>
      </p:sp>
      <p:sp>
        <p:nvSpPr>
          <p:cNvPr id="4" name="Marcador de número de diapositiva 3"/>
          <p:cNvSpPr>
            <a:spLocks noGrp="1"/>
          </p:cNvSpPr>
          <p:nvPr>
            <p:ph type="sldNum" sz="quarter" idx="10"/>
          </p:nvPr>
        </p:nvSpPr>
        <p:spPr/>
        <p:txBody>
          <a:bodyPr/>
          <a:lstStyle/>
          <a:p>
            <a:fld id="{4619F43B-2E48-B745-A4FE-9B69CAC8FD6F}" type="slidenum">
              <a:rPr lang="es-ES" smtClean="0"/>
              <a:pPr/>
              <a:t>1</a:t>
            </a:fld>
            <a:endParaRPr lang="es-ES" dirty="0"/>
          </a:p>
        </p:txBody>
      </p:sp>
    </p:spTree>
    <p:extLst>
      <p:ext uri="{BB962C8B-B14F-4D97-AF65-F5344CB8AC3E}">
        <p14:creationId xmlns:p14="http://schemas.microsoft.com/office/powerpoint/2010/main" val="3230355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10</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11</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12</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13</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14</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15</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16</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17</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18</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19</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20</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21</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22</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23</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24</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25</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26</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27</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28</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29</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30</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31</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32</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33</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34</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35</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36</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37</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38</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39</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40</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41</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42</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43</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44</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45</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46</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47</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48</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49</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5</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50</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51</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6</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7</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8</a:t>
            </a:fld>
            <a:endParaRPr lang="en-US" dirty="0"/>
          </a:p>
        </p:txBody>
      </p:sp>
    </p:spTree>
    <p:extLst>
      <p:ext uri="{BB962C8B-B14F-4D97-AF65-F5344CB8AC3E}">
        <p14:creationId xmlns:p14="http://schemas.microsoft.com/office/powerpoint/2010/main" val="409033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1B1E60-B71C-1743-9A70-55231009BEC1}" type="slidenum">
              <a:rPr lang="en-US" smtClean="0"/>
              <a:t>9</a:t>
            </a:fld>
            <a:endParaRPr lang="en-US" dirty="0"/>
          </a:p>
        </p:txBody>
      </p:sp>
    </p:spTree>
    <p:extLst>
      <p:ext uri="{BB962C8B-B14F-4D97-AF65-F5344CB8AC3E}">
        <p14:creationId xmlns:p14="http://schemas.microsoft.com/office/powerpoint/2010/main" val="409033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RESENTACIÓN">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5347" r="4198" b="20192"/>
          <a:stretch>
            <a:fillRect/>
          </a:stretch>
        </p:blipFill>
        <p:spPr bwMode="auto">
          <a:xfrm>
            <a:off x="0" y="5589588"/>
            <a:ext cx="9144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0" y="1484313"/>
            <a:ext cx="612775" cy="611187"/>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0" y="0"/>
            <a:ext cx="612775" cy="1268413"/>
          </a:xfrm>
          <a:prstGeom prst="rect">
            <a:avLst/>
          </a:prstGeom>
          <a:solidFill>
            <a:srgbClr val="981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7" name="6 Conector recto"/>
          <p:cNvCxnSpPr/>
          <p:nvPr/>
        </p:nvCxnSpPr>
        <p:spPr>
          <a:xfrm rot="5400000">
            <a:off x="-958850" y="1714500"/>
            <a:ext cx="3429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1 Título"/>
          <p:cNvSpPr>
            <a:spLocks noGrp="1"/>
          </p:cNvSpPr>
          <p:nvPr>
            <p:ph type="ctrTitle"/>
          </p:nvPr>
        </p:nvSpPr>
        <p:spPr>
          <a:xfrm>
            <a:off x="971600" y="764704"/>
            <a:ext cx="7848872" cy="576064"/>
          </a:xfrm>
          <a:noFill/>
        </p:spPr>
        <p:txBody>
          <a:bodyPr anchor="b"/>
          <a:lstStyle>
            <a:lvl1pPr algn="l">
              <a:defRPr sz="4400">
                <a:solidFill>
                  <a:schemeClr val="tx1"/>
                </a:solidFill>
              </a:defRPr>
            </a:lvl1pPr>
          </a:lstStyle>
          <a:p>
            <a:r>
              <a:rPr lang="es-ES" dirty="0"/>
              <a:t>Haga clic para modificar el estilo de título del patrón</a:t>
            </a:r>
          </a:p>
        </p:txBody>
      </p:sp>
      <p:sp>
        <p:nvSpPr>
          <p:cNvPr id="3" name="2 Subtítulo"/>
          <p:cNvSpPr>
            <a:spLocks noGrp="1"/>
          </p:cNvSpPr>
          <p:nvPr>
            <p:ph type="subTitle" idx="1"/>
          </p:nvPr>
        </p:nvSpPr>
        <p:spPr>
          <a:xfrm>
            <a:off x="971600" y="2924944"/>
            <a:ext cx="6800800" cy="360040"/>
          </a:xfrm>
          <a:prstGeom prst="rect">
            <a:avLst/>
          </a:prstGeom>
        </p:spPr>
        <p:txBody>
          <a:bodyPr>
            <a:normAutofit/>
          </a:bodyPr>
          <a:lstStyle>
            <a:lvl1pPr marL="0" indent="0" algn="l">
              <a:buNone/>
              <a:defRPr sz="1400" b="1" baseline="0">
                <a:solidFill>
                  <a:srgbClr val="9814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8"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es-ES"/>
          </a:p>
        </p:txBody>
      </p:sp>
      <p:sp>
        <p:nvSpPr>
          <p:cNvPr id="9"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s-ES"/>
          </a:p>
        </p:txBody>
      </p:sp>
      <p:sp>
        <p:nvSpPr>
          <p:cNvPr id="10" name="5 Marcador de número de diapositiva"/>
          <p:cNvSpPr>
            <a:spLocks noGrp="1"/>
          </p:cNvSpPr>
          <p:nvPr>
            <p:ph type="sldNum" sz="quarter" idx="12"/>
          </p:nvPr>
        </p:nvSpPr>
        <p:spPr>
          <a:xfrm>
            <a:off x="2987824" y="6345238"/>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450A8F6-97C4-E341-99F2-2A3BD5F59C2B}" type="slidenum">
              <a:rPr lang="es-ES"/>
              <a:pPr/>
              <a:t>‹Nº›</a:t>
            </a:fld>
            <a:endParaRPr lang="es-ES"/>
          </a:p>
        </p:txBody>
      </p:sp>
    </p:spTree>
    <p:extLst>
      <p:ext uri="{BB962C8B-B14F-4D97-AF65-F5344CB8AC3E}">
        <p14:creationId xmlns:p14="http://schemas.microsoft.com/office/powerpoint/2010/main" val="98353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3635896" y="6381328"/>
            <a:ext cx="2133600" cy="365125"/>
          </a:xfrm>
          <a:prstGeom prst="rect">
            <a:avLst/>
          </a:prstGeom>
        </p:spPr>
        <p:txBody>
          <a:bodyPr/>
          <a:lstStyle/>
          <a:p>
            <a:fld id="{3AF9DFE6-F2BD-42BC-B769-8EC54C415AF4}" type="slidenum">
              <a:rPr lang="es-ES" smtClean="0"/>
              <a:pPr/>
              <a:t>‹Nº›</a:t>
            </a:fld>
            <a:endParaRPr lang="es-ES" dirty="0"/>
          </a:p>
        </p:txBody>
      </p:sp>
    </p:spTree>
    <p:extLst>
      <p:ext uri="{BB962C8B-B14F-4D97-AF65-F5344CB8AC3E}">
        <p14:creationId xmlns:p14="http://schemas.microsoft.com/office/powerpoint/2010/main" val="129706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3200" b="1" cap="all"/>
            </a:lvl1pPr>
          </a:lstStyle>
          <a:p>
            <a:r>
              <a:rPr lang="es-ES" dirty="0"/>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3203848" y="6381328"/>
            <a:ext cx="2133600" cy="365125"/>
          </a:xfrm>
          <a:prstGeom prst="rect">
            <a:avLst/>
          </a:prstGeom>
        </p:spPr>
        <p:txBody>
          <a:bodyPr/>
          <a:lstStyle/>
          <a:p>
            <a:fld id="{3AF9DFE6-F2BD-42BC-B769-8EC54C415AF4}" type="slidenum">
              <a:rPr lang="es-ES" smtClean="0"/>
              <a:pPr/>
              <a:t>‹Nº›</a:t>
            </a:fld>
            <a:endParaRPr lang="es-ES"/>
          </a:p>
        </p:txBody>
      </p:sp>
    </p:spTree>
    <p:extLst>
      <p:ext uri="{BB962C8B-B14F-4D97-AF65-F5344CB8AC3E}">
        <p14:creationId xmlns:p14="http://schemas.microsoft.com/office/powerpoint/2010/main" val="367770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3563888" y="6309320"/>
            <a:ext cx="2133600" cy="365125"/>
          </a:xfrm>
          <a:prstGeom prst="rect">
            <a:avLst/>
          </a:prstGeom>
        </p:spPr>
        <p:txBody>
          <a:bodyPr/>
          <a:lstStyle/>
          <a:p>
            <a:fld id="{3AF9DFE6-F2BD-42BC-B769-8EC54C415AF4}" type="slidenum">
              <a:rPr lang="es-ES" smtClean="0"/>
              <a:pPr/>
              <a:t>‹Nº›</a:t>
            </a:fld>
            <a:endParaRPr lang="es-ES"/>
          </a:p>
        </p:txBody>
      </p:sp>
    </p:spTree>
    <p:extLst>
      <p:ext uri="{BB962C8B-B14F-4D97-AF65-F5344CB8AC3E}">
        <p14:creationId xmlns:p14="http://schemas.microsoft.com/office/powerpoint/2010/main" val="123743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936394" y="0"/>
            <a:ext cx="6883652"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92527" y="1606551"/>
            <a:ext cx="8372961" cy="22447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92527" y="4003676"/>
            <a:ext cx="8372961" cy="22447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fecha"/>
          <p:cNvSpPr>
            <a:spLocks noGrp="1"/>
          </p:cNvSpPr>
          <p:nvPr>
            <p:ph type="dt" sz="half" idx="11"/>
          </p:nvPr>
        </p:nvSpPr>
        <p:spPr>
          <a:xfrm>
            <a:off x="422166" y="6400800"/>
            <a:ext cx="4010578" cy="306388"/>
          </a:xfrm>
          <a:prstGeom prst="rect">
            <a:avLst/>
          </a:prstGeom>
        </p:spPr>
        <p:txBody>
          <a:bodyPr/>
          <a:lstStyle>
            <a:lvl1pPr>
              <a:defRPr/>
            </a:lvl1pPr>
          </a:lstStyle>
          <a:p>
            <a:endParaRPr lang="en-GB" altLang="fr-FR"/>
          </a:p>
        </p:txBody>
      </p:sp>
    </p:spTree>
    <p:extLst>
      <p:ext uri="{BB962C8B-B14F-4D97-AF65-F5344CB8AC3E}">
        <p14:creationId xmlns:p14="http://schemas.microsoft.com/office/powerpoint/2010/main" val="24864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PRESENTACIÓN">
    <p:spTree>
      <p:nvGrpSpPr>
        <p:cNvPr id="1" name=""/>
        <p:cNvGrpSpPr/>
        <p:nvPr/>
      </p:nvGrpSpPr>
      <p:grpSpPr>
        <a:xfrm>
          <a:off x="0" y="0"/>
          <a:ext cx="0" cy="0"/>
          <a:chOff x="0" y="0"/>
          <a:chExt cx="0" cy="0"/>
        </a:xfrm>
      </p:grpSpPr>
      <p:sp>
        <p:nvSpPr>
          <p:cNvPr id="4" name="3 Rectángulo"/>
          <p:cNvSpPr/>
          <p:nvPr/>
        </p:nvSpPr>
        <p:spPr>
          <a:xfrm>
            <a:off x="0" y="692150"/>
            <a:ext cx="611188" cy="14414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Rectángulo"/>
          <p:cNvSpPr/>
          <p:nvPr/>
        </p:nvSpPr>
        <p:spPr>
          <a:xfrm>
            <a:off x="0" y="0"/>
            <a:ext cx="611188" cy="612775"/>
          </a:xfrm>
          <a:prstGeom prst="rect">
            <a:avLst/>
          </a:prstGeom>
          <a:solidFill>
            <a:srgbClr val="981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6" name="5 Conector recto"/>
          <p:cNvCxnSpPr/>
          <p:nvPr/>
        </p:nvCxnSpPr>
        <p:spPr>
          <a:xfrm rot="5400000">
            <a:off x="-311150" y="1066800"/>
            <a:ext cx="21336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5347" r="4198" b="20192"/>
          <a:stretch>
            <a:fillRect/>
          </a:stretch>
        </p:blipFill>
        <p:spPr bwMode="auto">
          <a:xfrm>
            <a:off x="0" y="5589588"/>
            <a:ext cx="9144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55576" y="0"/>
            <a:ext cx="7920880" cy="1440160"/>
          </a:xfrm>
          <a:noFill/>
        </p:spPr>
        <p:txBody>
          <a:bodyPr anchor="b"/>
          <a:lstStyle>
            <a:lvl1pPr algn="l">
              <a:defRPr b="1">
                <a:solidFill>
                  <a:srgbClr val="981418"/>
                </a:solidFill>
              </a:defRPr>
            </a:lvl1pPr>
          </a:lstStyle>
          <a:p>
            <a:r>
              <a:rPr lang="es-ES"/>
              <a:t>Haga clic para modificar el estilo de título del patrón</a:t>
            </a:r>
            <a:endParaRPr lang="es-ES" dirty="0"/>
          </a:p>
        </p:txBody>
      </p:sp>
      <p:sp>
        <p:nvSpPr>
          <p:cNvPr id="15" name="14 Marcador de texto"/>
          <p:cNvSpPr>
            <a:spLocks noGrp="1"/>
          </p:cNvSpPr>
          <p:nvPr>
            <p:ph type="body" sz="quarter" idx="10"/>
          </p:nvPr>
        </p:nvSpPr>
        <p:spPr>
          <a:xfrm>
            <a:off x="899592" y="1988840"/>
            <a:ext cx="7920880" cy="4464496"/>
          </a:xfrm>
          <a:prstGeom prst="rect">
            <a:avLst/>
          </a:prstGeom>
        </p:spPr>
        <p:txBody>
          <a:bodyPr/>
          <a:lstStyle>
            <a:lvl1pPr>
              <a:buNone/>
              <a:defRPr sz="3200"/>
            </a:lvl1pPr>
          </a:lstStyle>
          <a:p>
            <a:pPr lvl="0"/>
            <a:r>
              <a:rPr lang="es-ES" dirty="0"/>
              <a:t>Haga clic para modificar el estilo de texto del patrón</a:t>
            </a:r>
          </a:p>
        </p:txBody>
      </p:sp>
    </p:spTree>
    <p:extLst>
      <p:ext uri="{BB962C8B-B14F-4D97-AF65-F5344CB8AC3E}">
        <p14:creationId xmlns:p14="http://schemas.microsoft.com/office/powerpoint/2010/main" val="75328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_imagen ">
    <p:spTree>
      <p:nvGrpSpPr>
        <p:cNvPr id="1" name=""/>
        <p:cNvGrpSpPr/>
        <p:nvPr/>
      </p:nvGrpSpPr>
      <p:grpSpPr>
        <a:xfrm>
          <a:off x="0" y="0"/>
          <a:ext cx="0" cy="0"/>
          <a:chOff x="0" y="0"/>
          <a:chExt cx="0" cy="0"/>
        </a:xfrm>
      </p:grpSpPr>
      <p:sp>
        <p:nvSpPr>
          <p:cNvPr id="6" name="3 Rectángulo"/>
          <p:cNvSpPr/>
          <p:nvPr/>
        </p:nvSpPr>
        <p:spPr>
          <a:xfrm>
            <a:off x="0" y="765175"/>
            <a:ext cx="684213" cy="1428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7" name="4 Conector recto"/>
          <p:cNvCxnSpPr/>
          <p:nvPr/>
        </p:nvCxnSpPr>
        <p:spPr>
          <a:xfrm rot="5400000">
            <a:off x="373063" y="454025"/>
            <a:ext cx="90805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arcador de contenido 2"/>
          <p:cNvSpPr>
            <a:spLocks noGrp="1"/>
          </p:cNvSpPr>
          <p:nvPr>
            <p:ph sz="half" idx="1"/>
          </p:nvPr>
        </p:nvSpPr>
        <p:spPr>
          <a:xfrm>
            <a:off x="971600" y="1268760"/>
            <a:ext cx="4896544" cy="4824537"/>
          </a:xfrm>
          <a:prstGeom prst="rect">
            <a:avLst/>
          </a:prstGeom>
          <a:noFill/>
          <a:ln w="9525">
            <a:noFill/>
            <a:miter lim="800000"/>
            <a:headEnd/>
            <a:tailEnd/>
          </a:ln>
        </p:spPr>
        <p:txBody>
          <a:bodyPr/>
          <a:lstStyle>
            <a:lvl1pPr marL="342900" indent="-250825" algn="l" defTabSz="457200" rtl="0" fontAlgn="base">
              <a:spcBef>
                <a:spcPct val="20000"/>
              </a:spcBef>
              <a:spcAft>
                <a:spcPct val="0"/>
              </a:spcAft>
              <a:buFont typeface="Wingdings" pitchFamily="2" charset="2"/>
              <a:buChar char="§"/>
              <a:defRPr lang="es-ES_tradnl" sz="1800" b="0" kern="1200" dirty="0" smtClean="0">
                <a:solidFill>
                  <a:schemeClr val="tx1"/>
                </a:solidFill>
                <a:latin typeface="+mn-lt"/>
                <a:ea typeface="ヒラギノ角ゴ Pro W3" charset="-128"/>
                <a:cs typeface="Arial"/>
              </a:defRPr>
            </a:lvl1pPr>
            <a:lvl2pPr algn="l" defTabSz="457200" rtl="0" fontAlgn="base">
              <a:spcBef>
                <a:spcPct val="20000"/>
              </a:spcBef>
              <a:spcAft>
                <a:spcPct val="0"/>
              </a:spcAft>
              <a:buFont typeface="Arial" charset="0"/>
              <a:buChar char="•"/>
              <a:defRPr lang="es-ES_tradnl" sz="1600" b="0" kern="1200" dirty="0" smtClean="0">
                <a:solidFill>
                  <a:schemeClr val="tx1"/>
                </a:solidFill>
                <a:latin typeface="+mn-lt"/>
                <a:ea typeface="ヒラギノ角ゴ Pro W3" charset="-128"/>
                <a:cs typeface="Arial"/>
              </a:defRPr>
            </a:lvl2pPr>
            <a:lvl3pPr algn="l" defTabSz="457200" rtl="0" fontAlgn="base">
              <a:spcBef>
                <a:spcPct val="20000"/>
              </a:spcBef>
              <a:spcAft>
                <a:spcPct val="0"/>
              </a:spcAft>
              <a:buFont typeface="Arial" charset="0"/>
              <a:buChar char="•"/>
              <a:defRPr lang="es-ES_tradnl" sz="1600" b="0" kern="1200" dirty="0" smtClean="0">
                <a:solidFill>
                  <a:schemeClr val="tx1"/>
                </a:solidFill>
                <a:latin typeface="+mn-lt"/>
                <a:ea typeface="ヒラギノ角ゴ Pro W3" charset="-128"/>
                <a:cs typeface="Arial"/>
              </a:defRPr>
            </a:lvl3pPr>
            <a:lvl4pPr algn="l" defTabSz="457200" rtl="0" fontAlgn="base">
              <a:spcBef>
                <a:spcPct val="20000"/>
              </a:spcBef>
              <a:spcAft>
                <a:spcPct val="0"/>
              </a:spcAft>
              <a:buFont typeface="Arial" charset="0"/>
              <a:buChar char="•"/>
              <a:defRPr lang="es-ES_tradnl" sz="1600" b="0" kern="1200" dirty="0" smtClean="0">
                <a:solidFill>
                  <a:schemeClr val="tx1"/>
                </a:solidFill>
                <a:latin typeface="+mn-lt"/>
                <a:ea typeface="ヒラギノ角ゴ Pro W3" charset="-128"/>
                <a:cs typeface="Arial"/>
              </a:defRPr>
            </a:lvl4pPr>
            <a:lvl5pPr algn="l" defTabSz="457200" rtl="0" fontAlgn="base">
              <a:spcBef>
                <a:spcPct val="20000"/>
              </a:spcBef>
              <a:spcAft>
                <a:spcPct val="0"/>
              </a:spcAft>
              <a:buFont typeface="Arial" charset="0"/>
              <a:buChar char="•"/>
              <a:defRPr lang="es-ES_tradnl" sz="1600" b="0" kern="1200" dirty="0">
                <a:solidFill>
                  <a:schemeClr val="tx1"/>
                </a:solidFill>
                <a:latin typeface="+mn-lt"/>
                <a:ea typeface="ヒラギノ角ゴ Pro W3" charset="-128"/>
                <a:cs typeface="Aria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3" name="2 Marcador de posición de imagen"/>
          <p:cNvSpPr>
            <a:spLocks noGrp="1"/>
          </p:cNvSpPr>
          <p:nvPr>
            <p:ph type="pic" idx="13"/>
          </p:nvPr>
        </p:nvSpPr>
        <p:spPr>
          <a:xfrm>
            <a:off x="6012160" y="1268760"/>
            <a:ext cx="2880320" cy="4824536"/>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24" name="1 Título"/>
          <p:cNvSpPr>
            <a:spLocks noGrp="1"/>
          </p:cNvSpPr>
          <p:nvPr>
            <p:ph type="title"/>
          </p:nvPr>
        </p:nvSpPr>
        <p:spPr>
          <a:xfrm>
            <a:off x="899592" y="0"/>
            <a:ext cx="7992888" cy="548680"/>
          </a:xfrm>
          <a:noFill/>
        </p:spPr>
        <p:txBody>
          <a:bodyPr anchor="b">
            <a:normAutofit/>
          </a:bodyPr>
          <a:lstStyle>
            <a:lvl1pPr algn="l">
              <a:defRPr sz="2000" b="1" baseline="0">
                <a:solidFill>
                  <a:schemeClr val="tx1">
                    <a:lumMod val="50000"/>
                    <a:lumOff val="50000"/>
                  </a:schemeClr>
                </a:solidFill>
              </a:defRPr>
            </a:lvl1pPr>
          </a:lstStyle>
          <a:p>
            <a:r>
              <a:rPr lang="es-ES"/>
              <a:t>Haga clic para modificar el estilo de título del patrón</a:t>
            </a:r>
            <a:endParaRPr lang="es-ES" dirty="0"/>
          </a:p>
        </p:txBody>
      </p:sp>
      <p:sp>
        <p:nvSpPr>
          <p:cNvPr id="25" name="14 Marcador de contenido"/>
          <p:cNvSpPr>
            <a:spLocks noGrp="1"/>
          </p:cNvSpPr>
          <p:nvPr>
            <p:ph sz="quarter" idx="10"/>
          </p:nvPr>
        </p:nvSpPr>
        <p:spPr>
          <a:xfrm>
            <a:off x="899592" y="548681"/>
            <a:ext cx="7992888" cy="360040"/>
          </a:xfrm>
          <a:prstGeom prst="rect">
            <a:avLst/>
          </a:prstGeom>
        </p:spPr>
        <p:txBody>
          <a:bodyPr/>
          <a:lstStyle>
            <a:lvl1pPr>
              <a:buNone/>
              <a:defRPr sz="1800"/>
            </a:lvl1pPr>
          </a:lstStyle>
          <a:p>
            <a:pPr lvl="0"/>
            <a:r>
              <a:rPr lang="es-ES"/>
              <a:t>Haga clic para modificar el estilo de texto del patrón</a:t>
            </a:r>
          </a:p>
        </p:txBody>
      </p:sp>
    </p:spTree>
    <p:extLst>
      <p:ext uri="{BB962C8B-B14F-4D97-AF65-F5344CB8AC3E}">
        <p14:creationId xmlns:p14="http://schemas.microsoft.com/office/powerpoint/2010/main" val="81632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NTERIOR_gráfico e imagen">
    <p:spTree>
      <p:nvGrpSpPr>
        <p:cNvPr id="1" name=""/>
        <p:cNvGrpSpPr/>
        <p:nvPr/>
      </p:nvGrpSpPr>
      <p:grpSpPr>
        <a:xfrm>
          <a:off x="0" y="0"/>
          <a:ext cx="0" cy="0"/>
          <a:chOff x="0" y="0"/>
          <a:chExt cx="0" cy="0"/>
        </a:xfrm>
      </p:grpSpPr>
      <p:sp>
        <p:nvSpPr>
          <p:cNvPr id="8" name="3 Rectángulo"/>
          <p:cNvSpPr/>
          <p:nvPr/>
        </p:nvSpPr>
        <p:spPr>
          <a:xfrm>
            <a:off x="0" y="765175"/>
            <a:ext cx="684213" cy="1428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9" name="4 Conector recto"/>
          <p:cNvCxnSpPr/>
          <p:nvPr/>
        </p:nvCxnSpPr>
        <p:spPr>
          <a:xfrm rot="5400000">
            <a:off x="373063" y="454025"/>
            <a:ext cx="90805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6 Conector recto"/>
          <p:cNvCxnSpPr/>
          <p:nvPr/>
        </p:nvCxnSpPr>
        <p:spPr>
          <a:xfrm rot="5400000">
            <a:off x="1402556" y="3717132"/>
            <a:ext cx="489743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1 Título"/>
          <p:cNvSpPr>
            <a:spLocks noGrp="1"/>
          </p:cNvSpPr>
          <p:nvPr>
            <p:ph type="title"/>
          </p:nvPr>
        </p:nvSpPr>
        <p:spPr>
          <a:xfrm>
            <a:off x="899592" y="0"/>
            <a:ext cx="7992888" cy="548680"/>
          </a:xfrm>
          <a:noFill/>
        </p:spPr>
        <p:txBody>
          <a:bodyPr anchor="b">
            <a:normAutofit/>
          </a:bodyPr>
          <a:lstStyle>
            <a:lvl1pPr algn="l">
              <a:defRPr sz="2000" b="1" baseline="0">
                <a:solidFill>
                  <a:schemeClr val="tx1">
                    <a:lumMod val="50000"/>
                    <a:lumOff val="50000"/>
                  </a:schemeClr>
                </a:solidFill>
              </a:defRPr>
            </a:lvl1pPr>
          </a:lstStyle>
          <a:p>
            <a:r>
              <a:rPr lang="es-ES"/>
              <a:t>Haga clic para modificar el estilo de título del patrón</a:t>
            </a:r>
            <a:endParaRPr lang="es-ES" dirty="0"/>
          </a:p>
        </p:txBody>
      </p:sp>
      <p:sp>
        <p:nvSpPr>
          <p:cNvPr id="25" name="14 Marcador de contenido"/>
          <p:cNvSpPr>
            <a:spLocks noGrp="1"/>
          </p:cNvSpPr>
          <p:nvPr>
            <p:ph sz="quarter" idx="10"/>
          </p:nvPr>
        </p:nvSpPr>
        <p:spPr>
          <a:xfrm>
            <a:off x="899592" y="548681"/>
            <a:ext cx="7992888" cy="360040"/>
          </a:xfrm>
          <a:prstGeom prst="rect">
            <a:avLst/>
          </a:prstGeom>
        </p:spPr>
        <p:txBody>
          <a:bodyPr/>
          <a:lstStyle>
            <a:lvl1pPr>
              <a:buNone/>
              <a:defRPr sz="1800"/>
            </a:lvl1pPr>
          </a:lstStyle>
          <a:p>
            <a:pPr lvl="0"/>
            <a:r>
              <a:rPr lang="es-ES"/>
              <a:t>Haga clic para modificar el estilo de texto del patrón</a:t>
            </a:r>
          </a:p>
        </p:txBody>
      </p:sp>
      <p:sp>
        <p:nvSpPr>
          <p:cNvPr id="11" name="3 Marcador de texto"/>
          <p:cNvSpPr>
            <a:spLocks noGrp="1"/>
          </p:cNvSpPr>
          <p:nvPr>
            <p:ph type="body" sz="half" idx="2"/>
          </p:nvPr>
        </p:nvSpPr>
        <p:spPr>
          <a:xfrm>
            <a:off x="899592" y="2060848"/>
            <a:ext cx="2808312" cy="41044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3" name="2 Marcador de posición de imagen"/>
          <p:cNvSpPr>
            <a:spLocks noGrp="1"/>
          </p:cNvSpPr>
          <p:nvPr>
            <p:ph type="pic" idx="13"/>
          </p:nvPr>
        </p:nvSpPr>
        <p:spPr>
          <a:xfrm>
            <a:off x="3995936" y="1268760"/>
            <a:ext cx="4896544" cy="2448272"/>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14" name="31 Marcador de gráfico"/>
          <p:cNvSpPr>
            <a:spLocks noGrp="1"/>
          </p:cNvSpPr>
          <p:nvPr>
            <p:ph type="chart" sz="quarter" idx="14"/>
          </p:nvPr>
        </p:nvSpPr>
        <p:spPr>
          <a:xfrm>
            <a:off x="3995936" y="3860800"/>
            <a:ext cx="4897239" cy="2232025"/>
          </a:xfrm>
          <a:prstGeom prst="rect">
            <a:avLst/>
          </a:prstGeom>
        </p:spPr>
        <p:txBody>
          <a:bodyPr/>
          <a:lstStyle>
            <a:lvl1pPr algn="ctr">
              <a:buFontTx/>
              <a:buNone/>
              <a:defRPr/>
            </a:lvl1pPr>
          </a:lstStyle>
          <a:p>
            <a:pPr lvl="0"/>
            <a:r>
              <a:rPr lang="es-ES" noProof="0"/>
              <a:t>Haga clic en el icono para agregar un gráfico</a:t>
            </a:r>
          </a:p>
        </p:txBody>
      </p:sp>
      <p:sp>
        <p:nvSpPr>
          <p:cNvPr id="18" name="17 Marcador de texto"/>
          <p:cNvSpPr>
            <a:spLocks noGrp="1"/>
          </p:cNvSpPr>
          <p:nvPr>
            <p:ph type="body" sz="quarter" idx="15"/>
          </p:nvPr>
        </p:nvSpPr>
        <p:spPr>
          <a:xfrm>
            <a:off x="899593" y="1268760"/>
            <a:ext cx="2808312" cy="720080"/>
          </a:xfrm>
          <a:prstGeom prst="rect">
            <a:avLst/>
          </a:prstGeom>
          <a:solidFill>
            <a:srgbClr val="981418"/>
          </a:solidFill>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lang="es-ES" sz="1800" b="1" i="0" u="none" strike="noStrike" kern="1200" cap="none" spc="0" normalizeH="0" baseline="0" noProof="0" smtClean="0">
                <a:ln>
                  <a:noFill/>
                </a:ln>
                <a:solidFill>
                  <a:schemeClr val="bg1"/>
                </a:solidFill>
                <a:effectLst/>
                <a:uLnTx/>
                <a:uFillTx/>
              </a:defRPr>
            </a:lvl1pPr>
          </a:lstStyle>
          <a:p>
            <a:pPr lvl="0"/>
            <a:r>
              <a:rPr lang="es-ES" noProof="0"/>
              <a:t>Haga clic para modificar el estilo de texto del patrón</a:t>
            </a:r>
          </a:p>
        </p:txBody>
      </p:sp>
    </p:spTree>
    <p:extLst>
      <p:ext uri="{BB962C8B-B14F-4D97-AF65-F5344CB8AC3E}">
        <p14:creationId xmlns:p14="http://schemas.microsoft.com/office/powerpoint/2010/main" val="111205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gráfico horizontal">
    <p:spTree>
      <p:nvGrpSpPr>
        <p:cNvPr id="1" name=""/>
        <p:cNvGrpSpPr/>
        <p:nvPr/>
      </p:nvGrpSpPr>
      <p:grpSpPr>
        <a:xfrm>
          <a:off x="0" y="0"/>
          <a:ext cx="0" cy="0"/>
          <a:chOff x="0" y="0"/>
          <a:chExt cx="0" cy="0"/>
        </a:xfrm>
      </p:grpSpPr>
      <p:sp>
        <p:nvSpPr>
          <p:cNvPr id="6" name="3 Rectángulo"/>
          <p:cNvSpPr/>
          <p:nvPr/>
        </p:nvSpPr>
        <p:spPr>
          <a:xfrm>
            <a:off x="0" y="765175"/>
            <a:ext cx="684213" cy="1428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7" name="4 Conector recto"/>
          <p:cNvCxnSpPr/>
          <p:nvPr/>
        </p:nvCxnSpPr>
        <p:spPr>
          <a:xfrm rot="5400000">
            <a:off x="373063" y="454025"/>
            <a:ext cx="90805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899592" y="0"/>
            <a:ext cx="7992888" cy="548680"/>
          </a:xfrm>
          <a:noFill/>
        </p:spPr>
        <p:txBody>
          <a:bodyPr anchor="b">
            <a:normAutofit/>
          </a:bodyPr>
          <a:lstStyle>
            <a:lvl1pPr algn="l">
              <a:defRPr sz="2000" b="1" baseline="0">
                <a:solidFill>
                  <a:schemeClr val="tx1">
                    <a:lumMod val="50000"/>
                    <a:lumOff val="50000"/>
                  </a:schemeClr>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899592" y="1268761"/>
            <a:ext cx="7992888" cy="1944216"/>
          </a:xfrm>
          <a:prstGeom prst="rect">
            <a:avLst/>
          </a:prstGeom>
        </p:spPr>
        <p:txBody>
          <a:bodyPr/>
          <a:lstStyle>
            <a:lvl1pPr>
              <a:buFont typeface="Wingdings" pitchFamily="2" charset="2"/>
              <a:buChar char="§"/>
              <a:defRPr sz="2400"/>
            </a:lvl1pPr>
            <a:lvl2pPr>
              <a:buFont typeface="Calibri" pitchFamily="34" charset="0"/>
              <a:buChar char="»"/>
              <a:defRPr sz="2400"/>
            </a:lvl2pPr>
            <a:lvl3pPr>
              <a:buFont typeface="Courier New" pitchFamily="49" charset="0"/>
              <a:buNone/>
              <a:defRPr/>
            </a:lvl3pPr>
            <a:lvl4pPr>
              <a:buFont typeface="Wingdings" pitchFamily="2" charset="2"/>
              <a:buChar char="§"/>
              <a:defRPr/>
            </a:lvl4pPr>
            <a:lvl5pPr>
              <a:buFont typeface="Arial" pitchFamily="34" charset="0"/>
              <a:buChar char="•"/>
              <a:defRPr/>
            </a:lvl5pPr>
          </a:lstStyle>
          <a:p>
            <a:pPr lvl="0"/>
            <a:r>
              <a:rPr lang="es-ES"/>
              <a:t>Haga clic para modificar el estilo de texto del patrón</a:t>
            </a:r>
          </a:p>
          <a:p>
            <a:pPr lvl="1"/>
            <a:r>
              <a:rPr lang="es-ES"/>
              <a:t>Segundo nivel</a:t>
            </a:r>
          </a:p>
          <a:p>
            <a:pPr lvl="2"/>
            <a:r>
              <a:rPr lang="es-ES"/>
              <a:t>Tercer nivel</a:t>
            </a:r>
          </a:p>
        </p:txBody>
      </p:sp>
      <p:sp>
        <p:nvSpPr>
          <p:cNvPr id="15" name="14 Marcador de contenido"/>
          <p:cNvSpPr>
            <a:spLocks noGrp="1"/>
          </p:cNvSpPr>
          <p:nvPr>
            <p:ph sz="quarter" idx="10"/>
          </p:nvPr>
        </p:nvSpPr>
        <p:spPr>
          <a:xfrm>
            <a:off x="899592" y="548681"/>
            <a:ext cx="7992888" cy="360040"/>
          </a:xfrm>
          <a:prstGeom prst="rect">
            <a:avLst/>
          </a:prstGeom>
        </p:spPr>
        <p:txBody>
          <a:bodyPr/>
          <a:lstStyle>
            <a:lvl1pPr>
              <a:buNone/>
              <a:defRPr sz="1800"/>
            </a:lvl1pPr>
          </a:lstStyle>
          <a:p>
            <a:pPr lvl="0"/>
            <a:r>
              <a:rPr lang="es-ES"/>
              <a:t>Haga clic para modificar el estilo de texto del patrón</a:t>
            </a:r>
          </a:p>
        </p:txBody>
      </p:sp>
      <p:sp>
        <p:nvSpPr>
          <p:cNvPr id="17" name="16 Marcador de gráfico"/>
          <p:cNvSpPr>
            <a:spLocks noGrp="1"/>
          </p:cNvSpPr>
          <p:nvPr>
            <p:ph type="chart" sz="quarter" idx="11"/>
          </p:nvPr>
        </p:nvSpPr>
        <p:spPr>
          <a:xfrm>
            <a:off x="899591" y="3284538"/>
            <a:ext cx="7993583" cy="2952750"/>
          </a:xfrm>
          <a:prstGeom prst="rect">
            <a:avLst/>
          </a:prstGeom>
        </p:spPr>
        <p:txBody>
          <a:bodyPr/>
          <a:lstStyle>
            <a:lvl1pPr algn="ctr">
              <a:buFontTx/>
              <a:buNone/>
              <a:defRPr/>
            </a:lvl1pPr>
          </a:lstStyle>
          <a:p>
            <a:pPr lvl="0"/>
            <a:r>
              <a:rPr lang="es-ES" noProof="0"/>
              <a:t>Haga clic en el icono para agregar un gráfico</a:t>
            </a:r>
          </a:p>
        </p:txBody>
      </p:sp>
    </p:spTree>
    <p:extLst>
      <p:ext uri="{BB962C8B-B14F-4D97-AF65-F5344CB8AC3E}">
        <p14:creationId xmlns:p14="http://schemas.microsoft.com/office/powerpoint/2010/main" val="142735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_imagen vertical">
    <p:spTree>
      <p:nvGrpSpPr>
        <p:cNvPr id="1" name=""/>
        <p:cNvGrpSpPr/>
        <p:nvPr/>
      </p:nvGrpSpPr>
      <p:grpSpPr>
        <a:xfrm>
          <a:off x="0" y="0"/>
          <a:ext cx="0" cy="0"/>
          <a:chOff x="0" y="0"/>
          <a:chExt cx="0" cy="0"/>
        </a:xfrm>
      </p:grpSpPr>
      <p:sp>
        <p:nvSpPr>
          <p:cNvPr id="6" name="3 Rectángulo"/>
          <p:cNvSpPr/>
          <p:nvPr/>
        </p:nvSpPr>
        <p:spPr>
          <a:xfrm>
            <a:off x="0" y="765175"/>
            <a:ext cx="684213" cy="1428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7" name="4 Conector recto"/>
          <p:cNvCxnSpPr/>
          <p:nvPr/>
        </p:nvCxnSpPr>
        <p:spPr>
          <a:xfrm rot="5400000">
            <a:off x="373063" y="454025"/>
            <a:ext cx="90805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6 Rectángulo"/>
          <p:cNvSpPr/>
          <p:nvPr/>
        </p:nvSpPr>
        <p:spPr>
          <a:xfrm>
            <a:off x="1619250" y="1268413"/>
            <a:ext cx="5905500" cy="3744912"/>
          </a:xfrm>
          <a:prstGeom prst="rect">
            <a:avLst/>
          </a:prstGeom>
          <a:noFill/>
          <a:ln>
            <a:solidFill>
              <a:srgbClr val="9814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1 Título"/>
          <p:cNvSpPr>
            <a:spLocks noGrp="1"/>
          </p:cNvSpPr>
          <p:nvPr>
            <p:ph type="title"/>
          </p:nvPr>
        </p:nvSpPr>
        <p:spPr>
          <a:xfrm>
            <a:off x="899592" y="0"/>
            <a:ext cx="7992888" cy="548680"/>
          </a:xfrm>
          <a:noFill/>
        </p:spPr>
        <p:txBody>
          <a:bodyPr anchor="b">
            <a:normAutofit/>
          </a:bodyPr>
          <a:lstStyle>
            <a:lvl1pPr algn="l">
              <a:defRPr sz="2000" b="1" baseline="0">
                <a:solidFill>
                  <a:schemeClr val="tx1">
                    <a:lumMod val="50000"/>
                    <a:lumOff val="50000"/>
                  </a:schemeClr>
                </a:solidFill>
              </a:defRPr>
            </a:lvl1pPr>
          </a:lstStyle>
          <a:p>
            <a:r>
              <a:rPr lang="es-ES"/>
              <a:t>Haga clic para modificar el estilo de título del patrón</a:t>
            </a:r>
            <a:endParaRPr lang="es-ES" dirty="0"/>
          </a:p>
        </p:txBody>
      </p:sp>
      <p:sp>
        <p:nvSpPr>
          <p:cNvPr id="25" name="14 Marcador de contenido"/>
          <p:cNvSpPr>
            <a:spLocks noGrp="1"/>
          </p:cNvSpPr>
          <p:nvPr>
            <p:ph sz="quarter" idx="10"/>
          </p:nvPr>
        </p:nvSpPr>
        <p:spPr>
          <a:xfrm>
            <a:off x="899592" y="548681"/>
            <a:ext cx="7992888" cy="360040"/>
          </a:xfrm>
          <a:prstGeom prst="rect">
            <a:avLst/>
          </a:prstGeom>
        </p:spPr>
        <p:txBody>
          <a:bodyPr/>
          <a:lstStyle>
            <a:lvl1pPr>
              <a:buNone/>
              <a:defRPr sz="1800"/>
            </a:lvl1pPr>
          </a:lstStyle>
          <a:p>
            <a:pPr lvl="0"/>
            <a:r>
              <a:rPr lang="es-ES"/>
              <a:t>Haga clic para modificar el estilo de texto del patrón</a:t>
            </a:r>
          </a:p>
        </p:txBody>
      </p:sp>
      <p:sp>
        <p:nvSpPr>
          <p:cNvPr id="16" name="3 Marcador de texto"/>
          <p:cNvSpPr>
            <a:spLocks noGrp="1"/>
          </p:cNvSpPr>
          <p:nvPr>
            <p:ph type="body" sz="half" idx="2"/>
          </p:nvPr>
        </p:nvSpPr>
        <p:spPr>
          <a:xfrm>
            <a:off x="1691680" y="5589240"/>
            <a:ext cx="5760640" cy="366936"/>
          </a:xfrm>
          <a:prstGeom prst="rect">
            <a:avLst/>
          </a:prstGeom>
        </p:spPr>
        <p:txBody>
          <a:bodyPr/>
          <a:lstStyle>
            <a:lvl1pPr marL="0" indent="0" algn="ctr">
              <a:buNone/>
              <a:defRPr sz="1400" b="1">
                <a:solidFill>
                  <a:srgbClr val="98141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7" name="24 Marcador de medios"/>
          <p:cNvSpPr>
            <a:spLocks noGrp="1"/>
          </p:cNvSpPr>
          <p:nvPr>
            <p:ph type="media" sz="quarter" idx="11"/>
          </p:nvPr>
        </p:nvSpPr>
        <p:spPr>
          <a:xfrm>
            <a:off x="1692275" y="1340768"/>
            <a:ext cx="5759450" cy="3600450"/>
          </a:xfrm>
          <a:prstGeom prst="rect">
            <a:avLst/>
          </a:prstGeom>
        </p:spPr>
        <p:txBody>
          <a:bodyPr anchor="t"/>
          <a:lstStyle>
            <a:lvl1pPr algn="ctr">
              <a:buFontTx/>
              <a:buNone/>
              <a:defRPr/>
            </a:lvl1pPr>
          </a:lstStyle>
          <a:p>
            <a:pPr lvl="0"/>
            <a:r>
              <a:rPr lang="es-ES" noProof="0"/>
              <a:t>Haga clic en el icno para agregar medios</a:t>
            </a:r>
            <a:endParaRPr lang="es-ES" noProof="0" dirty="0"/>
          </a:p>
        </p:txBody>
      </p:sp>
    </p:spTree>
    <p:extLst>
      <p:ext uri="{BB962C8B-B14F-4D97-AF65-F5344CB8AC3E}">
        <p14:creationId xmlns:p14="http://schemas.microsoft.com/office/powerpoint/2010/main" val="23035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_libre">
    <p:spTree>
      <p:nvGrpSpPr>
        <p:cNvPr id="1" name=""/>
        <p:cNvGrpSpPr/>
        <p:nvPr/>
      </p:nvGrpSpPr>
      <p:grpSpPr>
        <a:xfrm>
          <a:off x="0" y="0"/>
          <a:ext cx="0" cy="0"/>
          <a:chOff x="0" y="0"/>
          <a:chExt cx="0" cy="0"/>
        </a:xfrm>
      </p:grpSpPr>
      <p:sp>
        <p:nvSpPr>
          <p:cNvPr id="4" name="3 Rectángulo"/>
          <p:cNvSpPr/>
          <p:nvPr/>
        </p:nvSpPr>
        <p:spPr>
          <a:xfrm>
            <a:off x="0" y="765175"/>
            <a:ext cx="684213" cy="1428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5" name="4 Conector recto"/>
          <p:cNvCxnSpPr/>
          <p:nvPr/>
        </p:nvCxnSpPr>
        <p:spPr>
          <a:xfrm rot="5400000">
            <a:off x="373063" y="454025"/>
            <a:ext cx="90805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14 Marcador de contenido"/>
          <p:cNvSpPr>
            <a:spLocks noGrp="1"/>
          </p:cNvSpPr>
          <p:nvPr>
            <p:ph sz="quarter" idx="10"/>
          </p:nvPr>
        </p:nvSpPr>
        <p:spPr>
          <a:xfrm>
            <a:off x="899592" y="764704"/>
            <a:ext cx="7992888" cy="5472608"/>
          </a:xfrm>
          <a:prstGeom prst="rect">
            <a:avLst/>
          </a:prstGeom>
        </p:spPr>
        <p:txBody>
          <a:bodyPr/>
          <a:lstStyle>
            <a:lvl1pPr>
              <a:buNone/>
              <a:defRPr sz="1800"/>
            </a:lvl1pPr>
          </a:lstStyle>
          <a:p>
            <a:pPr lvl="0"/>
            <a:r>
              <a:rPr lang="es-ES" dirty="0"/>
              <a:t>Haga clic para modificar el estilo de texto del patrón</a:t>
            </a:r>
          </a:p>
        </p:txBody>
      </p:sp>
      <p:sp>
        <p:nvSpPr>
          <p:cNvPr id="37" name="1 Título"/>
          <p:cNvSpPr>
            <a:spLocks noGrp="1"/>
          </p:cNvSpPr>
          <p:nvPr>
            <p:ph type="title" hasCustomPrompt="1"/>
          </p:nvPr>
        </p:nvSpPr>
        <p:spPr>
          <a:xfrm>
            <a:off x="899592" y="144016"/>
            <a:ext cx="7992888" cy="548680"/>
          </a:xfrm>
          <a:noFill/>
        </p:spPr>
        <p:txBody>
          <a:bodyPr anchor="b">
            <a:noAutofit/>
          </a:bodyPr>
          <a:lstStyle>
            <a:lvl1pPr algn="l">
              <a:defRPr sz="2400" b="1" baseline="0">
                <a:solidFill>
                  <a:schemeClr val="tx1">
                    <a:lumMod val="50000"/>
                    <a:lumOff val="50000"/>
                  </a:schemeClr>
                </a:solidFill>
              </a:defRPr>
            </a:lvl1pPr>
          </a:lstStyle>
          <a:p>
            <a:r>
              <a:rPr lang="es-ES" dirty="0"/>
              <a:t>Haga clic para modificar el estilo de título del patrón</a:t>
            </a:r>
          </a:p>
        </p:txBody>
      </p:sp>
      <p:sp>
        <p:nvSpPr>
          <p:cNvPr id="7" name="Marcador de número de diapositiva 7"/>
          <p:cNvSpPr>
            <a:spLocks noGrp="1"/>
          </p:cNvSpPr>
          <p:nvPr>
            <p:ph type="sldNum" sz="quarter" idx="4294967295"/>
          </p:nvPr>
        </p:nvSpPr>
        <p:spPr>
          <a:xfrm>
            <a:off x="4355976" y="6381328"/>
            <a:ext cx="648072" cy="365125"/>
          </a:xfrm>
          <a:prstGeom prst="rect">
            <a:avLst/>
          </a:prstGeom>
        </p:spPr>
        <p:txBody>
          <a:bodyPr/>
          <a:lstStyle/>
          <a:p>
            <a:fld id="{4A822907-8A9D-4F6B-98F6-913902AD56B5}" type="slidenum">
              <a:rPr lang="en-US" smtClean="0"/>
              <a:t>‹Nº›</a:t>
            </a:fld>
            <a:endParaRPr lang="en-US" dirty="0"/>
          </a:p>
        </p:txBody>
      </p:sp>
    </p:spTree>
    <p:extLst>
      <p:ext uri="{BB962C8B-B14F-4D97-AF65-F5344CB8AC3E}">
        <p14:creationId xmlns:p14="http://schemas.microsoft.com/office/powerpoint/2010/main" val="43268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3347864" y="6309320"/>
            <a:ext cx="2133600" cy="365125"/>
          </a:xfrm>
          <a:prstGeom prst="rect">
            <a:avLst/>
          </a:prstGeom>
        </p:spPr>
        <p:txBody>
          <a:bodyPr/>
          <a:lstStyle/>
          <a:p>
            <a:fld id="{3AF9DFE6-F2BD-42BC-B769-8EC54C415AF4}" type="slidenum">
              <a:rPr lang="es-ES" smtClean="0"/>
              <a:pPr/>
              <a:t>‹Nº›</a:t>
            </a:fld>
            <a:endParaRPr lang="es-ES" dirty="0"/>
          </a:p>
        </p:txBody>
      </p:sp>
    </p:spTree>
    <p:extLst>
      <p:ext uri="{BB962C8B-B14F-4D97-AF65-F5344CB8AC3E}">
        <p14:creationId xmlns:p14="http://schemas.microsoft.com/office/powerpoint/2010/main" val="65682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58800" y="655638"/>
            <a:ext cx="8229600" cy="736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546100" y="1562100"/>
            <a:ext cx="8229600" cy="20780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46100" y="3792538"/>
            <a:ext cx="8229600" cy="2079625"/>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pie de página"/>
          <p:cNvSpPr>
            <a:spLocks noGrp="1"/>
          </p:cNvSpPr>
          <p:nvPr>
            <p:ph type="ftr" sz="quarter" idx="10"/>
          </p:nvPr>
        </p:nvSpPr>
        <p:spPr>
          <a:xfrm>
            <a:off x="3419872" y="6453336"/>
            <a:ext cx="2062162" cy="279400"/>
          </a:xfrm>
          <a:prstGeom prst="rect">
            <a:avLst/>
          </a:prstGeom>
        </p:spPr>
        <p:txBody>
          <a:bodyPr/>
          <a:lstStyle>
            <a:lvl1pPr>
              <a:defRPr/>
            </a:lvl1pPr>
          </a:lstStyle>
          <a:p>
            <a:r>
              <a:rPr lang="fr-FR" altLang="fr-FR" dirty="0" err="1"/>
              <a:t>Página</a:t>
            </a:r>
            <a:r>
              <a:rPr lang="fr-FR" altLang="fr-FR" dirty="0"/>
              <a:t> </a:t>
            </a:r>
            <a:fld id="{498FBE4D-434B-4824-8562-082BDFAB313F}" type="slidenum">
              <a:rPr lang="fr-FR" altLang="fr-FR"/>
              <a:pPr/>
              <a:t>‹Nº›</a:t>
            </a:fld>
            <a:endParaRPr lang="fr-FR" altLang="fr-FR" dirty="0"/>
          </a:p>
        </p:txBody>
      </p:sp>
    </p:spTree>
    <p:extLst>
      <p:ext uri="{BB962C8B-B14F-4D97-AF65-F5344CB8AC3E}">
        <p14:creationId xmlns:p14="http://schemas.microsoft.com/office/powerpoint/2010/main" val="150000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684213" y="1916113"/>
            <a:ext cx="78486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PLANTILLA INSTITUCIONAL</a:t>
            </a:r>
            <a:br>
              <a:rPr lang="es-ES"/>
            </a:br>
            <a:r>
              <a:rPr lang="es-ES"/>
              <a:t>Universidad Europea de Madrid PTT 2011</a:t>
            </a:r>
          </a:p>
        </p:txBody>
      </p:sp>
      <p:pic>
        <p:nvPicPr>
          <p:cNvPr id="13315" name="Picture 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602288" y="6424613"/>
            <a:ext cx="29305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4" r:id="rId8"/>
    <p:sldLayoutId id="2147483855" r:id="rId9"/>
    <p:sldLayoutId id="2147483856" r:id="rId10"/>
    <p:sldLayoutId id="2147483857" r:id="rId11"/>
    <p:sldLayoutId id="2147483859" r:id="rId12"/>
    <p:sldLayoutId id="2147483860" r:id="rId1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1600" y="692696"/>
            <a:ext cx="7848872" cy="576064"/>
          </a:xfrm>
        </p:spPr>
        <p:txBody>
          <a:bodyPr/>
          <a:lstStyle/>
          <a:p>
            <a:r>
              <a:rPr lang="en-US" sz="3200" dirty="0"/>
              <a:t>Dynamics of Fluid in Porous media</a:t>
            </a:r>
          </a:p>
        </p:txBody>
      </p:sp>
      <p:sp>
        <p:nvSpPr>
          <p:cNvPr id="4" name="3 CuadroTexto"/>
          <p:cNvSpPr txBox="1"/>
          <p:nvPr/>
        </p:nvSpPr>
        <p:spPr>
          <a:xfrm>
            <a:off x="2339752" y="2276871"/>
            <a:ext cx="4442242" cy="1815882"/>
          </a:xfrm>
          <a:prstGeom prst="rect">
            <a:avLst/>
          </a:prstGeom>
          <a:noFill/>
        </p:spPr>
        <p:txBody>
          <a:bodyPr wrap="none" rtlCol="0">
            <a:spAutoFit/>
          </a:bodyPr>
          <a:lstStyle/>
          <a:p>
            <a:pPr algn="ctr"/>
            <a:r>
              <a:rPr lang="en-US" sz="2800" dirty="0"/>
              <a:t>Fluid Mechanics II </a:t>
            </a:r>
          </a:p>
          <a:p>
            <a:pPr algn="ctr"/>
            <a:endParaRPr lang="en-US" sz="2800" dirty="0"/>
          </a:p>
          <a:p>
            <a:pPr algn="ctr"/>
            <a:r>
              <a:rPr lang="en-US" sz="2800" dirty="0"/>
              <a:t>Advanced Fluid Dynamics </a:t>
            </a:r>
          </a:p>
          <a:p>
            <a:pPr algn="ctr"/>
            <a:r>
              <a:rPr lang="en-US" sz="2800" dirty="0"/>
              <a:t> </a:t>
            </a:r>
          </a:p>
        </p:txBody>
      </p:sp>
    </p:spTree>
    <p:extLst>
      <p:ext uri="{BB962C8B-B14F-4D97-AF65-F5344CB8AC3E}">
        <p14:creationId xmlns:p14="http://schemas.microsoft.com/office/powerpoint/2010/main" val="209162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139321"/>
          </a:xfrm>
          <a:prstGeom prst="rect">
            <a:avLst/>
          </a:prstGeom>
          <a:noFill/>
        </p:spPr>
        <p:txBody>
          <a:bodyPr wrap="square" rtlCol="0">
            <a:spAutoFit/>
          </a:bodyPr>
          <a:lstStyle/>
          <a:p>
            <a:pPr marL="800100" lvl="1" indent="-342900">
              <a:buFont typeface="Wingdings" pitchFamily="2" charset="2"/>
              <a:buChar char="§"/>
            </a:pPr>
            <a:r>
              <a:rPr lang="en-US" sz="2000" dirty="0"/>
              <a:t>The porosity also defines the average fraction of a cross section through a medium that is occupied by voids.</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The fraction of the area occupied by voids is equal to the porosity.</a:t>
            </a:r>
          </a:p>
          <a:p>
            <a:pPr lvl="1"/>
            <a:r>
              <a:rPr lang="en-US" sz="2000" dirty="0"/>
              <a:t> </a:t>
            </a:r>
          </a:p>
          <a:p>
            <a:pPr lvl="1"/>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140968"/>
            <a:ext cx="2304256" cy="220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123728" y="5435946"/>
            <a:ext cx="4467890" cy="369332"/>
          </a:xfrm>
          <a:prstGeom prst="rect">
            <a:avLst/>
          </a:prstGeom>
          <a:noFill/>
        </p:spPr>
        <p:txBody>
          <a:bodyPr wrap="none" rtlCol="0">
            <a:spAutoFit/>
          </a:bodyPr>
          <a:lstStyle/>
          <a:p>
            <a:r>
              <a:rPr lang="en-US" dirty="0"/>
              <a:t>Figure 2, Cross section of porous medium</a:t>
            </a:r>
          </a:p>
        </p:txBody>
      </p:sp>
    </p:spTree>
    <p:extLst>
      <p:ext uri="{BB962C8B-B14F-4D97-AF65-F5344CB8AC3E}">
        <p14:creationId xmlns:p14="http://schemas.microsoft.com/office/powerpoint/2010/main" val="354787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4985980"/>
          </a:xfrm>
          <a:prstGeom prst="rect">
            <a:avLst/>
          </a:prstGeom>
          <a:noFill/>
        </p:spPr>
        <p:txBody>
          <a:bodyPr wrap="square" rtlCol="0">
            <a:spAutoFit/>
          </a:bodyPr>
          <a:lstStyle/>
          <a:p>
            <a:pPr marL="800100" lvl="1" indent="-342900">
              <a:buFont typeface="Wingdings" pitchFamily="2" charset="2"/>
              <a:buChar char="§"/>
            </a:pPr>
            <a:r>
              <a:rPr lang="en-US" sz="2000" dirty="0"/>
              <a:t>By definition, the porosity can only range from 0 to 1.  (Note, </a:t>
            </a:r>
            <a:r>
              <a:rPr lang="el-GR" sz="2000" dirty="0"/>
              <a:t>Φ</a:t>
            </a:r>
            <a:r>
              <a:rPr lang="en-US" sz="2000" dirty="0"/>
              <a:t> is also commonly used to denote porosity, will be used both notation ø and  n.</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 Typical porosity values [m</a:t>
            </a:r>
            <a:r>
              <a:rPr lang="en-US" sz="2000" baseline="30000" dirty="0"/>
              <a:t>3</a:t>
            </a:r>
            <a:r>
              <a:rPr lang="en-US" sz="2000" dirty="0"/>
              <a:t> m</a:t>
            </a:r>
            <a:r>
              <a:rPr lang="en-US" sz="2000" baseline="30000" dirty="0"/>
              <a:t>-3</a:t>
            </a:r>
            <a:r>
              <a:rPr lang="en-US" sz="2000" dirty="0"/>
              <a:t>] for </a:t>
            </a:r>
            <a:r>
              <a:rPr lang="en-US" sz="2000" dirty="0" err="1"/>
              <a:t>unfractured</a:t>
            </a:r>
            <a:r>
              <a:rPr lang="en-US" sz="2000" dirty="0"/>
              <a:t>, unconsolidated geologic media are: gravel (0.25 to 0.40); sand (0.25 to 0.50); silt (0.35 to 0.50); and clay (0.40 to 0.70). </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The primary porosity of a medium occurs between the solid particles.  Secondary porosity is caused by fracturing and dissolution. </a:t>
            </a:r>
          </a:p>
          <a:p>
            <a:pPr lvl="1"/>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dirty="0"/>
          </a:p>
        </p:txBody>
      </p:sp>
    </p:spTree>
    <p:extLst>
      <p:ext uri="{BB962C8B-B14F-4D97-AF65-F5344CB8AC3E}">
        <p14:creationId xmlns:p14="http://schemas.microsoft.com/office/powerpoint/2010/main" val="341341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523768"/>
          </a:xfrm>
          <a:prstGeom prst="rect">
            <a:avLst/>
          </a:prstGeom>
          <a:noFill/>
        </p:spPr>
        <p:txBody>
          <a:bodyPr wrap="square" rtlCol="0">
            <a:spAutoFit/>
          </a:bodyPr>
          <a:lstStyle/>
          <a:p>
            <a:pPr marL="800100" lvl="1" indent="-342900">
              <a:buFont typeface="Wingdings" pitchFamily="2" charset="2"/>
              <a:buChar char="§"/>
            </a:pPr>
            <a:r>
              <a:rPr lang="en-US" sz="2000" dirty="0"/>
              <a:t>The primary porosity of a medium depends on the structure of the matrix, including the shapes of the solid particles, the distribution of particle sizes, the degree of compaction of the medium, and, to a lesser degree, the average size of the solid particles. </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273625494"/>
              </p:ext>
            </p:extLst>
          </p:nvPr>
        </p:nvGraphicFramePr>
        <p:xfrm>
          <a:off x="1763688" y="3068960"/>
          <a:ext cx="4752528" cy="3099475"/>
        </p:xfrm>
        <a:graphic>
          <a:graphicData uri="http://schemas.openxmlformats.org/presentationml/2006/ole">
            <mc:AlternateContent xmlns:mc="http://schemas.openxmlformats.org/markup-compatibility/2006">
              <mc:Choice xmlns:v="urn:schemas-microsoft-com:vml" Requires="v">
                <p:oleObj spid="_x0000_s4132" r:id="rId4" imgW="4378320" imgH="2855880" progId="MSDraw">
                  <p:embed/>
                </p:oleObj>
              </mc:Choice>
              <mc:Fallback>
                <p:oleObj r:id="rId4" imgW="4378320" imgH="2855880" progId="MSDraw">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068960"/>
                        <a:ext cx="4752528" cy="3099475"/>
                      </a:xfrm>
                      <a:prstGeom prst="rect">
                        <a:avLst/>
                      </a:prstGeom>
                      <a:noFill/>
                    </p:spPr>
                  </p:pic>
                </p:oleObj>
              </mc:Fallback>
            </mc:AlternateContent>
          </a:graphicData>
        </a:graphic>
      </p:graphicFrame>
      <p:sp>
        <p:nvSpPr>
          <p:cNvPr id="6" name="5 Rectángulo"/>
          <p:cNvSpPr/>
          <p:nvPr/>
        </p:nvSpPr>
        <p:spPr>
          <a:xfrm>
            <a:off x="2051720" y="6072871"/>
            <a:ext cx="3681521" cy="369332"/>
          </a:xfrm>
          <a:prstGeom prst="rect">
            <a:avLst/>
          </a:prstGeom>
        </p:spPr>
        <p:txBody>
          <a:bodyPr wrap="none">
            <a:spAutoFit/>
          </a:bodyPr>
          <a:lstStyle/>
          <a:p>
            <a:r>
              <a:rPr lang="en-US" dirty="0"/>
              <a:t>Figure 4.  Typical grain </a:t>
            </a:r>
            <a:r>
              <a:rPr lang="en-US" dirty="0" err="1"/>
              <a:t>packings</a:t>
            </a:r>
            <a:r>
              <a:rPr lang="en-US" dirty="0"/>
              <a:t> </a:t>
            </a:r>
          </a:p>
        </p:txBody>
      </p:sp>
    </p:spTree>
    <p:extLst>
      <p:ext uri="{BB962C8B-B14F-4D97-AF65-F5344CB8AC3E}">
        <p14:creationId xmlns:p14="http://schemas.microsoft.com/office/powerpoint/2010/main" val="387771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754874"/>
          </a:xfrm>
          <a:prstGeom prst="rect">
            <a:avLst/>
          </a:prstGeom>
          <a:noFill/>
        </p:spPr>
        <p:txBody>
          <a:bodyPr wrap="square" rtlCol="0">
            <a:spAutoFit/>
          </a:bodyPr>
          <a:lstStyle/>
          <a:p>
            <a:pPr marL="800100" lvl="1" indent="-342900">
              <a:buFont typeface="Wingdings" pitchFamily="2" charset="2"/>
              <a:buChar char="§"/>
            </a:pPr>
            <a:r>
              <a:rPr lang="en-US" sz="2000" dirty="0"/>
              <a:t>Sorting describes the range of sizes of the matrix solids.  In a perfectly sorted medium, all of the matrix particles have the same diameter.  </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The more poorly sorted a medium, the more efficiently the particles can be packed, leading to a decrease in the porosity of the medium. </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Some of the pore space (such as </a:t>
            </a:r>
            <a:r>
              <a:rPr lang="en-US" sz="2000" dirty="0" err="1"/>
              <a:t>intragranular</a:t>
            </a:r>
            <a:r>
              <a:rPr lang="en-US" sz="2000" dirty="0"/>
              <a:t> porosity) is not connected.  </a:t>
            </a:r>
          </a:p>
          <a:p>
            <a:pPr marL="342900" indent="-342900">
              <a:buFont typeface="Arial" pitchFamily="34" charset="0"/>
              <a:buChar char="•"/>
            </a:pPr>
            <a:endParaRPr lang="en-US" sz="2000" dirty="0"/>
          </a:p>
          <a:p>
            <a:pPr marL="342900" indent="-342900">
              <a:buFont typeface="Arial" pitchFamily="34" charset="0"/>
              <a:buChar char="•"/>
            </a:pPr>
            <a:endParaRPr lang="en-US" dirty="0"/>
          </a:p>
        </p:txBody>
      </p:sp>
    </p:spTree>
    <p:extLst>
      <p:ext uri="{BB962C8B-B14F-4D97-AF65-F5344CB8AC3E}">
        <p14:creationId xmlns:p14="http://schemas.microsoft.com/office/powerpoint/2010/main" val="179380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4370427"/>
          </a:xfrm>
          <a:prstGeom prst="rect">
            <a:avLst/>
          </a:prstGeom>
          <a:noFill/>
        </p:spPr>
        <p:txBody>
          <a:bodyPr wrap="square" rtlCol="0">
            <a:spAutoFit/>
          </a:bodyPr>
          <a:lstStyle/>
          <a:p>
            <a:pPr marL="800100" lvl="1" indent="-342900">
              <a:buFont typeface="Wingdings" pitchFamily="2" charset="2"/>
              <a:buChar char="§"/>
            </a:pPr>
            <a:r>
              <a:rPr lang="en-US" sz="2000" dirty="0"/>
              <a:t>The effective porosity, n</a:t>
            </a:r>
            <a:r>
              <a:rPr lang="en-US" sz="2000" baseline="-25000" dirty="0"/>
              <a:t>e</a:t>
            </a:r>
            <a:r>
              <a:rPr lang="en-US" sz="2000" dirty="0"/>
              <a:t> [L</a:t>
            </a:r>
            <a:r>
              <a:rPr lang="en-US" sz="2000" baseline="30000" dirty="0"/>
              <a:t>3</a:t>
            </a:r>
            <a:r>
              <a:rPr lang="en-US" sz="2000" dirty="0"/>
              <a:t> L</a:t>
            </a:r>
            <a:r>
              <a:rPr lang="en-US" sz="2000" baseline="30000" dirty="0"/>
              <a:t>-3</a:t>
            </a:r>
            <a:r>
              <a:rPr lang="en-US" sz="2000" dirty="0"/>
              <a:t>], describes only that porosity that is connected, allowing for fluid flow through it and is defined as:</a:t>
            </a:r>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Where </a:t>
            </a:r>
            <a:r>
              <a:rPr lang="en-US" sz="2000" i="1" dirty="0" err="1"/>
              <a:t>V</a:t>
            </a:r>
            <a:r>
              <a:rPr lang="en-US" sz="2000" i="1" baseline="-25000" dirty="0" err="1"/>
              <a:t>vc</a:t>
            </a:r>
            <a:r>
              <a:rPr lang="en-US" sz="2000" dirty="0"/>
              <a:t> is the volume of the connected voids.</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The </a:t>
            </a:r>
            <a:r>
              <a:rPr lang="en-US" sz="2000" b="1" dirty="0"/>
              <a:t>void ratio</a:t>
            </a:r>
            <a:r>
              <a:rPr lang="en-US" sz="2000" dirty="0"/>
              <a:t> of a medium, </a:t>
            </a:r>
            <a:r>
              <a:rPr lang="en-US" sz="2000" i="1" dirty="0"/>
              <a:t>e</a:t>
            </a:r>
            <a:r>
              <a:rPr lang="en-US" sz="2000" dirty="0"/>
              <a:t> [L</a:t>
            </a:r>
            <a:r>
              <a:rPr lang="en-US" sz="2000" baseline="30000" dirty="0"/>
              <a:t>3</a:t>
            </a:r>
            <a:r>
              <a:rPr lang="en-US" sz="2000" dirty="0"/>
              <a:t> L</a:t>
            </a:r>
            <a:r>
              <a:rPr lang="en-US" sz="2000" baseline="30000" dirty="0"/>
              <a:t>-3</a:t>
            </a:r>
            <a:r>
              <a:rPr lang="en-US" sz="2000" dirty="0"/>
              <a:t>], can also be described as:</a:t>
            </a:r>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342900" indent="-34290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33430"/>
            <a:ext cx="1279004" cy="87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215" y="4678241"/>
            <a:ext cx="1117277" cy="103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259632" y="5517232"/>
            <a:ext cx="7559964" cy="786754"/>
          </a:xfrm>
          <a:prstGeom prst="rect">
            <a:avLst/>
          </a:prstGeom>
        </p:spPr>
        <p:txBody>
          <a:bodyPr wrap="square">
            <a:spAutoFit/>
          </a:bodyPr>
          <a:lstStyle/>
          <a:p>
            <a:pPr>
              <a:lnSpc>
                <a:spcPct val="150000"/>
              </a:lnSpc>
              <a:spcAft>
                <a:spcPts val="0"/>
              </a:spcAft>
            </a:pPr>
            <a:r>
              <a:rPr lang="en-US" sz="1600" dirty="0">
                <a:latin typeface="Times New Roman"/>
                <a:ea typeface="Times New Roman"/>
              </a:rPr>
              <a:t>Unlike the porosity, the void ratio can be greater than one.  This parameter is used more often in engineering applications.</a:t>
            </a:r>
            <a:endParaRPr lang="en-US" sz="1600" dirty="0">
              <a:effectLst/>
              <a:latin typeface="Times New Roman"/>
              <a:ea typeface="Times New Roman"/>
            </a:endParaRPr>
          </a:p>
        </p:txBody>
      </p:sp>
      <p:sp>
        <p:nvSpPr>
          <p:cNvPr id="9" name="8 CuadroTexto"/>
          <p:cNvSpPr txBox="1"/>
          <p:nvPr/>
        </p:nvSpPr>
        <p:spPr>
          <a:xfrm>
            <a:off x="5868144" y="2806951"/>
            <a:ext cx="466794" cy="369332"/>
          </a:xfrm>
          <a:prstGeom prst="rect">
            <a:avLst/>
          </a:prstGeom>
          <a:noFill/>
        </p:spPr>
        <p:txBody>
          <a:bodyPr wrap="none" rtlCol="0">
            <a:spAutoFit/>
          </a:bodyPr>
          <a:lstStyle/>
          <a:p>
            <a:r>
              <a:rPr lang="en-US" dirty="0"/>
              <a:t>(2)</a:t>
            </a:r>
          </a:p>
        </p:txBody>
      </p:sp>
      <p:sp>
        <p:nvSpPr>
          <p:cNvPr id="10" name="9 CuadroTexto"/>
          <p:cNvSpPr txBox="1"/>
          <p:nvPr/>
        </p:nvSpPr>
        <p:spPr>
          <a:xfrm>
            <a:off x="5868144" y="4825386"/>
            <a:ext cx="466794"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110113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754874"/>
          </a:xfrm>
          <a:prstGeom prst="rect">
            <a:avLst/>
          </a:prstGeom>
          <a:noFill/>
        </p:spPr>
        <p:txBody>
          <a:bodyPr wrap="square" rtlCol="0">
            <a:spAutoFit/>
          </a:bodyPr>
          <a:lstStyle/>
          <a:p>
            <a:pPr marL="800100" lvl="1" indent="-342900">
              <a:buFont typeface="Wingdings" pitchFamily="2" charset="2"/>
              <a:buChar char="§"/>
            </a:pPr>
            <a:r>
              <a:rPr lang="en-US" sz="2000" dirty="0"/>
              <a:t>Water, gases, and dissolved compounds travel predominantly through soil voids.  </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Note from Figure 4 that the shapes and distributions of the pore spaces change with the packing, shape, and degree of compaction of the soil particles. </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This clearly impacts the average length of the path that a water, gas, or solute particle must take to travel between any two points that are separated by a fixed distance.</a:t>
            </a:r>
          </a:p>
          <a:p>
            <a:pPr marL="800100" lvl="1" indent="-342900">
              <a:buFont typeface="Wingdings" pitchFamily="2" charset="2"/>
              <a:buChar char="§"/>
            </a:pPr>
            <a:endParaRPr lang="en-US" sz="2000" dirty="0"/>
          </a:p>
          <a:p>
            <a:pPr marL="342900" indent="-34290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8421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939540"/>
          </a:xfrm>
          <a:prstGeom prst="rect">
            <a:avLst/>
          </a:prstGeom>
          <a:noFill/>
        </p:spPr>
        <p:txBody>
          <a:bodyPr wrap="square" rtlCol="0">
            <a:spAutoFit/>
          </a:bodyPr>
          <a:lstStyle/>
          <a:p>
            <a:pPr marL="742950" lvl="1" indent="-285750">
              <a:buFont typeface="Wingdings" pitchFamily="2" charset="2"/>
              <a:buChar char="§"/>
            </a:pPr>
            <a:r>
              <a:rPr lang="en-US" dirty="0"/>
              <a:t>The ratio of the average travel path to the distance of separation is known as the </a:t>
            </a:r>
            <a:r>
              <a:rPr lang="en-US" b="1" dirty="0"/>
              <a:t>tortuosity</a:t>
            </a:r>
            <a:r>
              <a:rPr lang="en-US" dirty="0"/>
              <a:t>, </a:t>
            </a:r>
            <a:r>
              <a:rPr lang="en-US" i="1" dirty="0"/>
              <a:t>t</a:t>
            </a:r>
            <a:r>
              <a:rPr lang="en-US" dirty="0"/>
              <a:t> [L L</a:t>
            </a:r>
            <a:r>
              <a:rPr lang="en-US" baseline="30000" dirty="0"/>
              <a:t>-1</a:t>
            </a:r>
            <a:r>
              <a:rPr lang="en-US" dirty="0"/>
              <a:t>].   A medium with a high tortuosity has a more convoluted, less well-connected pore space.</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The </a:t>
            </a:r>
            <a:r>
              <a:rPr lang="en-US" sz="2000" b="1" dirty="0"/>
              <a:t>specific surface area</a:t>
            </a:r>
            <a:r>
              <a:rPr lang="en-US" sz="2000" dirty="0"/>
              <a:t> [L</a:t>
            </a:r>
            <a:r>
              <a:rPr lang="en-US" sz="2000" baseline="30000" dirty="0"/>
              <a:t>2</a:t>
            </a:r>
            <a:r>
              <a:rPr lang="en-US" sz="2000" dirty="0"/>
              <a:t> L</a:t>
            </a:r>
            <a:r>
              <a:rPr lang="en-US" sz="2000" baseline="30000" dirty="0"/>
              <a:t>-3</a:t>
            </a:r>
            <a:r>
              <a:rPr lang="en-US" sz="2000" dirty="0"/>
              <a:t>] describes the area of the interface between the matrix solids and the void space per unit volume of porous medium. </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The value of this property increases with the roughness of the surface of the particles and with a decrease in the size of the particles.</a:t>
            </a:r>
          </a:p>
          <a:p>
            <a:pPr marL="342900" indent="-34290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828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416320"/>
          </a:xfrm>
          <a:prstGeom prst="rect">
            <a:avLst/>
          </a:prstGeom>
          <a:noFill/>
        </p:spPr>
        <p:txBody>
          <a:bodyPr wrap="square" rtlCol="0">
            <a:spAutoFit/>
          </a:bodyPr>
          <a:lstStyle/>
          <a:p>
            <a:pPr marL="742950" lvl="1" indent="-285750">
              <a:buFont typeface="Wingdings" pitchFamily="2" charset="2"/>
              <a:buChar char="§"/>
            </a:pPr>
            <a:r>
              <a:rPr lang="en-US" dirty="0"/>
              <a:t>The void spaces in a porous medium can be filled with a variety of fluids.  Commonly, water and air fill most of the pore space.</a:t>
            </a:r>
          </a:p>
          <a:p>
            <a:pPr marL="742950" lvl="1" indent="-285750">
              <a:buFont typeface="Wingdings" pitchFamily="2" charset="2"/>
              <a:buChar char="§"/>
            </a:pPr>
            <a:endParaRPr lang="en-US" dirty="0"/>
          </a:p>
          <a:p>
            <a:pPr marL="742950" lvl="1" indent="-285750">
              <a:buFont typeface="Wingdings" pitchFamily="2" charset="2"/>
              <a:buChar char="§"/>
            </a:pPr>
            <a:r>
              <a:rPr lang="en-US" dirty="0"/>
              <a:t>The </a:t>
            </a:r>
            <a:r>
              <a:rPr lang="en-US" b="1" dirty="0"/>
              <a:t>volumetric water content</a:t>
            </a:r>
            <a:r>
              <a:rPr lang="en-US" dirty="0"/>
              <a:t>, </a:t>
            </a:r>
            <a:r>
              <a:rPr lang="en-US" i="1" dirty="0"/>
              <a:t>ө</a:t>
            </a:r>
            <a:r>
              <a:rPr lang="en-US" dirty="0"/>
              <a:t> [L</a:t>
            </a:r>
            <a:r>
              <a:rPr lang="en-US" baseline="30000" dirty="0"/>
              <a:t>3</a:t>
            </a:r>
            <a:r>
              <a:rPr lang="en-US" dirty="0"/>
              <a:t> L</a:t>
            </a:r>
            <a:r>
              <a:rPr lang="en-US" baseline="30000" dirty="0"/>
              <a:t>-3</a:t>
            </a:r>
            <a:r>
              <a:rPr lang="en-US" dirty="0"/>
              <a:t>], of a medium is defined as the ratio of the volume of water, </a:t>
            </a:r>
            <a:r>
              <a:rPr lang="en-US" i="1" dirty="0" err="1"/>
              <a:t>V</a:t>
            </a:r>
            <a:r>
              <a:rPr lang="en-US" i="1" baseline="-25000" dirty="0" err="1"/>
              <a:t>w</a:t>
            </a:r>
            <a:r>
              <a:rPr lang="en-US" dirty="0"/>
              <a:t>, to the total volume of a sample, </a:t>
            </a:r>
            <a:r>
              <a:rPr lang="en-US" i="1" dirty="0"/>
              <a:t>V</a:t>
            </a:r>
            <a:r>
              <a:rPr lang="en-US" i="1" baseline="-25000" dirty="0"/>
              <a:t>T</a:t>
            </a:r>
            <a:r>
              <a:rPr lang="en-US" dirty="0"/>
              <a:t>:</a:t>
            </a:r>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r>
              <a:rPr lang="en-US" dirty="0"/>
              <a:t>The maximum volumetric water content of a medium is equal to the porosity.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361" y="3196069"/>
            <a:ext cx="1100696" cy="9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360031" y="3383640"/>
            <a:ext cx="466794"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27258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970318"/>
          </a:xfrm>
          <a:prstGeom prst="rect">
            <a:avLst/>
          </a:prstGeom>
          <a:noFill/>
        </p:spPr>
        <p:txBody>
          <a:bodyPr wrap="square" rtlCol="0">
            <a:spAutoFit/>
          </a:bodyPr>
          <a:lstStyle/>
          <a:p>
            <a:pPr marL="742950" lvl="1" indent="-285750">
              <a:buFont typeface="Wingdings" pitchFamily="2" charset="2"/>
              <a:buChar char="§"/>
            </a:pPr>
            <a:r>
              <a:rPr lang="en-US" dirty="0"/>
              <a:t>The fraction of pore spaces that are filled with water is known as the </a:t>
            </a:r>
            <a:r>
              <a:rPr lang="en-US" b="1" dirty="0"/>
              <a:t>water saturation</a:t>
            </a:r>
            <a:r>
              <a:rPr lang="en-US" dirty="0"/>
              <a:t>, </a:t>
            </a:r>
            <a:r>
              <a:rPr lang="en-US" i="1" dirty="0" err="1"/>
              <a:t>S</a:t>
            </a:r>
            <a:r>
              <a:rPr lang="en-US" i="1" baseline="-25000" dirty="0" err="1"/>
              <a:t>w</a:t>
            </a:r>
            <a:r>
              <a:rPr lang="en-US" dirty="0"/>
              <a:t>, and is defined as the ratio of the volumetric water content to the porosity:</a:t>
            </a:r>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r>
              <a:rPr lang="en-US" dirty="0"/>
              <a:t>Fluid contents and fluid saturations can be calculated in a similar manner for any fluids within the soil pores.  </a:t>
            </a:r>
          </a:p>
          <a:p>
            <a:pPr marL="742950" lvl="1" indent="-285750">
              <a:buFont typeface="Wingdings" pitchFamily="2" charset="2"/>
              <a:buChar char="§"/>
            </a:pPr>
            <a:endParaRPr lang="en-US" dirty="0"/>
          </a:p>
          <a:p>
            <a:pPr marL="742950" lvl="1" indent="-285750">
              <a:buFont typeface="Wingdings" pitchFamily="2" charset="2"/>
              <a:buChar char="§"/>
            </a:pPr>
            <a:r>
              <a:rPr lang="en-US" b="1" dirty="0"/>
              <a:t>Gravimetric water content</a:t>
            </a:r>
            <a:r>
              <a:rPr lang="en-US" dirty="0"/>
              <a:t>, </a:t>
            </a:r>
            <a:r>
              <a:rPr lang="en-US" i="1" dirty="0" err="1"/>
              <a:t>ө</a:t>
            </a:r>
            <a:r>
              <a:rPr lang="en-US" i="1" baseline="-25000" dirty="0" err="1"/>
              <a:t>g</a:t>
            </a:r>
            <a:r>
              <a:rPr lang="en-US" dirty="0"/>
              <a:t> [M M</a:t>
            </a:r>
            <a:r>
              <a:rPr lang="en-US" baseline="30000" dirty="0"/>
              <a:t>-1</a:t>
            </a:r>
            <a:r>
              <a:rPr lang="en-US" dirty="0"/>
              <a:t>], of a medium is equal to the ratio of the mass of water in a sample, </a:t>
            </a:r>
            <a:r>
              <a:rPr lang="en-US" i="1" dirty="0"/>
              <a:t>M</a:t>
            </a:r>
            <a:r>
              <a:rPr lang="en-US" i="1" baseline="-25000" dirty="0"/>
              <a:t>w</a:t>
            </a:r>
            <a:r>
              <a:rPr lang="en-US" dirty="0"/>
              <a:t>, to the mass of the oven-dried soil, </a:t>
            </a:r>
            <a:r>
              <a:rPr lang="en-US" i="1" dirty="0" err="1"/>
              <a:t>M</a:t>
            </a:r>
            <a:r>
              <a:rPr lang="en-US" i="1" baseline="-25000" dirty="0" err="1"/>
              <a:t>s</a:t>
            </a:r>
            <a:r>
              <a:rPr lang="en-US" dirty="0"/>
              <a:t>:</a:t>
            </a:r>
          </a:p>
          <a:p>
            <a:pPr marL="742950" lvl="1" indent="-285750">
              <a:buFont typeface="Wingdings" pitchFamily="2" charset="2"/>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372" y="2420888"/>
            <a:ext cx="1121271" cy="8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324" y="5001478"/>
            <a:ext cx="120535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6121430" y="2564904"/>
            <a:ext cx="466794" cy="369332"/>
          </a:xfrm>
          <a:prstGeom prst="rect">
            <a:avLst/>
          </a:prstGeom>
          <a:noFill/>
        </p:spPr>
        <p:txBody>
          <a:bodyPr wrap="none" rtlCol="0">
            <a:spAutoFit/>
          </a:bodyPr>
          <a:lstStyle/>
          <a:p>
            <a:r>
              <a:rPr lang="en-US" dirty="0"/>
              <a:t>(5)</a:t>
            </a:r>
          </a:p>
        </p:txBody>
      </p:sp>
      <p:sp>
        <p:nvSpPr>
          <p:cNvPr id="10" name="9 CuadroTexto"/>
          <p:cNvSpPr txBox="1"/>
          <p:nvPr/>
        </p:nvSpPr>
        <p:spPr>
          <a:xfrm>
            <a:off x="6121430" y="5028190"/>
            <a:ext cx="466794"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92866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031325"/>
          </a:xfrm>
          <a:prstGeom prst="rect">
            <a:avLst/>
          </a:prstGeom>
          <a:noFill/>
        </p:spPr>
        <p:txBody>
          <a:bodyPr wrap="square" rtlCol="0">
            <a:spAutoFit/>
          </a:bodyPr>
          <a:lstStyle/>
          <a:p>
            <a:pPr marL="742950" lvl="1" indent="-285750">
              <a:buFont typeface="Wingdings" pitchFamily="2" charset="2"/>
              <a:buChar char="§"/>
            </a:pPr>
            <a:r>
              <a:rPr lang="en-US" dirty="0"/>
              <a:t>The </a:t>
            </a:r>
            <a:r>
              <a:rPr lang="en-US" b="1" dirty="0"/>
              <a:t>bulk density</a:t>
            </a:r>
            <a:r>
              <a:rPr lang="en-US" dirty="0"/>
              <a:t>, </a:t>
            </a:r>
            <a:r>
              <a:rPr lang="en-US" i="1" dirty="0" err="1"/>
              <a:t>ρ</a:t>
            </a:r>
            <a:r>
              <a:rPr lang="en-US" i="1" baseline="-25000" dirty="0" err="1"/>
              <a:t>b</a:t>
            </a:r>
            <a:r>
              <a:rPr lang="en-US" dirty="0"/>
              <a:t> [M L</a:t>
            </a:r>
            <a:r>
              <a:rPr lang="en-US" baseline="30000" dirty="0"/>
              <a:t>-3</a:t>
            </a:r>
            <a:r>
              <a:rPr lang="en-US" dirty="0"/>
              <a:t>], of a porous medium is equal to the ratio of the total mass of a sample to its total volume. </a:t>
            </a:r>
          </a:p>
          <a:p>
            <a:pPr marL="742950" lvl="1" indent="-285750">
              <a:buFont typeface="Wingdings" pitchFamily="2" charset="2"/>
              <a:buChar char="§"/>
            </a:pPr>
            <a:endParaRPr lang="en-US" dirty="0"/>
          </a:p>
          <a:p>
            <a:pPr lvl="2"/>
            <a:r>
              <a:rPr lang="en-US" dirty="0"/>
              <a:t>Considering a medium with only air and water in the pores, the bulk density is then equal to the following composite of the densities of the medium components:  </a:t>
            </a:r>
          </a:p>
          <a:p>
            <a:pPr marL="742950" lvl="1" indent="-285750">
              <a:buFont typeface="Wingdings" pitchFamily="2" charset="2"/>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659" y="3321987"/>
            <a:ext cx="4580698" cy="79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7164288" y="3534891"/>
            <a:ext cx="466794"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9044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785652"/>
          </a:xfrm>
          <a:prstGeom prst="rect">
            <a:avLst/>
          </a:prstGeom>
          <a:noFill/>
        </p:spPr>
        <p:txBody>
          <a:bodyPr wrap="square" rtlCol="0">
            <a:spAutoFit/>
          </a:bodyPr>
          <a:lstStyle/>
          <a:p>
            <a:pPr marL="342900" indent="-342900">
              <a:buFont typeface="Arial" pitchFamily="34" charset="0"/>
              <a:buChar char="•"/>
            </a:pPr>
            <a:r>
              <a:rPr lang="en-US" sz="2000" dirty="0"/>
              <a:t>Definition</a:t>
            </a:r>
          </a:p>
          <a:p>
            <a:pPr lvl="1"/>
            <a:endParaRPr lang="en-US" sz="2000" dirty="0"/>
          </a:p>
          <a:p>
            <a:pPr marL="800100" lvl="1" indent="-342900">
              <a:buFont typeface="Wingdings" pitchFamily="2" charset="2"/>
              <a:buChar char="§"/>
            </a:pPr>
            <a:r>
              <a:rPr lang="en-US" sz="2000" dirty="0"/>
              <a:t>A porous medium can be defined as anything that is comprised of a solid matrix and voids or simpler a material that contains pores.</a:t>
            </a:r>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That, it is a body composed of a persistent solid part, called solid matrix, and the remaining void space (or pore space) that can be filled with one or more fluids (e. g. water, oil and gas). Typical examples of a porous medium are soil, sand, cemented sandstone, </a:t>
            </a:r>
            <a:r>
              <a:rPr lang="en-US" sz="2000" dirty="0" err="1"/>
              <a:t>karstic</a:t>
            </a:r>
            <a:r>
              <a:rPr lang="en-US" sz="2000" dirty="0"/>
              <a:t> limestone, foam rubber, bread, lungs or kidneys.</a:t>
            </a:r>
            <a:endParaRPr lang="en-US" dirty="0"/>
          </a:p>
        </p:txBody>
      </p:sp>
    </p:spTree>
    <p:extLst>
      <p:ext uri="{BB962C8B-B14F-4D97-AF65-F5344CB8AC3E}">
        <p14:creationId xmlns:p14="http://schemas.microsoft.com/office/powerpoint/2010/main" val="84020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139321"/>
          </a:xfrm>
          <a:prstGeom prst="rect">
            <a:avLst/>
          </a:prstGeom>
          <a:noFill/>
        </p:spPr>
        <p:txBody>
          <a:bodyPr wrap="square" rtlCol="0">
            <a:spAutoFit/>
          </a:bodyPr>
          <a:lstStyle/>
          <a:p>
            <a:pPr marL="742950" lvl="1" indent="-285750">
              <a:buFont typeface="Wingdings" pitchFamily="2" charset="2"/>
              <a:buChar char="§"/>
            </a:pPr>
            <a:r>
              <a:rPr lang="en-US" dirty="0"/>
              <a:t>The </a:t>
            </a:r>
            <a:r>
              <a:rPr lang="en-US" b="1" dirty="0"/>
              <a:t>dry bulk density</a:t>
            </a:r>
            <a:r>
              <a:rPr lang="en-US" dirty="0"/>
              <a:t>, </a:t>
            </a:r>
            <a:r>
              <a:rPr lang="en-US" i="1" dirty="0" err="1"/>
              <a:t>ρ</a:t>
            </a:r>
            <a:r>
              <a:rPr lang="en-US" i="1" baseline="-25000" dirty="0" err="1"/>
              <a:t>bd</a:t>
            </a:r>
            <a:r>
              <a:rPr lang="en-US" dirty="0"/>
              <a:t> [M L</a:t>
            </a:r>
            <a:r>
              <a:rPr lang="en-US" baseline="30000" dirty="0"/>
              <a:t>-3</a:t>
            </a:r>
            <a:r>
              <a:rPr lang="en-US" dirty="0"/>
              <a:t>], of a medium is defined as the mass of the soil solids in a sample divided by the sample volume:  </a:t>
            </a:r>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r>
              <a:rPr lang="en-US" dirty="0"/>
              <a:t>Volumetric water content can be related to the gravimetric water content as: </a:t>
            </a:r>
          </a:p>
          <a:p>
            <a:pPr marL="742950" lvl="1" indent="-285750">
              <a:buFont typeface="Wingdings" pitchFamily="2" charset="2"/>
              <a:buChar char="§"/>
            </a:pPr>
            <a:endParaRPr lang="en-US" dirty="0"/>
          </a:p>
          <a:p>
            <a:pPr marL="742950" lvl="1" indent="-285750">
              <a:buFont typeface="Wingdings" pitchFamily="2" charset="2"/>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255" y="2276872"/>
            <a:ext cx="1240524" cy="8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543" y="4041938"/>
            <a:ext cx="1217887" cy="68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03648" y="4869160"/>
            <a:ext cx="6624736" cy="1077218"/>
          </a:xfrm>
          <a:prstGeom prst="rect">
            <a:avLst/>
          </a:prstGeom>
        </p:spPr>
        <p:txBody>
          <a:bodyPr wrap="square">
            <a:spAutoFit/>
          </a:bodyPr>
          <a:lstStyle/>
          <a:p>
            <a:pPr algn="just"/>
            <a:r>
              <a:rPr lang="en-US" sz="1600" i="1" dirty="0"/>
              <a:t>For most soils, the dry bulk density is greater than one, so the gravimetric water content is lower than the volumetric water content.  Exceptions include media with very high porosities and very low particle densities. </a:t>
            </a:r>
          </a:p>
        </p:txBody>
      </p:sp>
      <p:sp>
        <p:nvSpPr>
          <p:cNvPr id="10" name="9 CuadroTexto"/>
          <p:cNvSpPr txBox="1"/>
          <p:nvPr/>
        </p:nvSpPr>
        <p:spPr>
          <a:xfrm>
            <a:off x="6354827" y="2541096"/>
            <a:ext cx="466794" cy="369332"/>
          </a:xfrm>
          <a:prstGeom prst="rect">
            <a:avLst/>
          </a:prstGeom>
          <a:noFill/>
        </p:spPr>
        <p:txBody>
          <a:bodyPr wrap="none" rtlCol="0">
            <a:spAutoFit/>
          </a:bodyPr>
          <a:lstStyle/>
          <a:p>
            <a:r>
              <a:rPr lang="en-US" dirty="0"/>
              <a:t>(8)</a:t>
            </a:r>
          </a:p>
        </p:txBody>
      </p:sp>
      <p:sp>
        <p:nvSpPr>
          <p:cNvPr id="11" name="10 CuadroTexto"/>
          <p:cNvSpPr txBox="1"/>
          <p:nvPr/>
        </p:nvSpPr>
        <p:spPr>
          <a:xfrm>
            <a:off x="6349398" y="4110757"/>
            <a:ext cx="466794"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2240903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4801314"/>
          </a:xfrm>
          <a:prstGeom prst="rect">
            <a:avLst/>
          </a:prstGeom>
          <a:noFill/>
        </p:spPr>
        <p:txBody>
          <a:bodyPr wrap="square" rtlCol="0">
            <a:spAutoFit/>
          </a:bodyPr>
          <a:lstStyle/>
          <a:p>
            <a:pPr marL="742950" lvl="1" indent="-285750">
              <a:buFont typeface="Wingdings" pitchFamily="2" charset="2"/>
              <a:buChar char="§"/>
            </a:pPr>
            <a:r>
              <a:rPr lang="en-US" dirty="0"/>
              <a:t>The </a:t>
            </a:r>
            <a:r>
              <a:rPr lang="en-US" b="1" dirty="0"/>
              <a:t>compressibility</a:t>
            </a:r>
            <a:r>
              <a:rPr lang="en-US" dirty="0"/>
              <a:t>, </a:t>
            </a:r>
            <a:r>
              <a:rPr lang="en-US" i="1" dirty="0"/>
              <a:t>α</a:t>
            </a:r>
            <a:r>
              <a:rPr lang="en-US" dirty="0"/>
              <a:t> [L</a:t>
            </a:r>
            <a:r>
              <a:rPr lang="en-US" baseline="30000" dirty="0"/>
              <a:t>2 </a:t>
            </a:r>
            <a:r>
              <a:rPr lang="en-US" dirty="0"/>
              <a:t>M</a:t>
            </a:r>
            <a:r>
              <a:rPr lang="en-US" baseline="30000" dirty="0"/>
              <a:t>-1</a:t>
            </a:r>
            <a:r>
              <a:rPr lang="en-US" dirty="0"/>
              <a:t> L</a:t>
            </a:r>
            <a:r>
              <a:rPr lang="en-US" baseline="30000" dirty="0"/>
              <a:t>-1</a:t>
            </a:r>
            <a:r>
              <a:rPr lang="en-US" dirty="0"/>
              <a:t> T</a:t>
            </a:r>
            <a:r>
              <a:rPr lang="en-US" baseline="30000" dirty="0"/>
              <a:t>2</a:t>
            </a:r>
            <a:r>
              <a:rPr lang="en-US" dirty="0"/>
              <a:t>], of a medium is defined as the change in volume of a unit volume of medium under a unit applied pressure. </a:t>
            </a:r>
          </a:p>
          <a:p>
            <a:pPr marL="742950" lvl="1" indent="-285750">
              <a:buFont typeface="Wingdings" pitchFamily="2" charset="2"/>
              <a:buChar char="§"/>
            </a:pPr>
            <a:endParaRPr lang="en-US" dirty="0"/>
          </a:p>
          <a:p>
            <a:pPr marL="742950" lvl="1" indent="-285750">
              <a:buFont typeface="Wingdings" pitchFamily="2" charset="2"/>
              <a:buChar char="§"/>
            </a:pPr>
            <a:r>
              <a:rPr lang="en-US" dirty="0"/>
              <a:t>Physically, as a medium compresses, it experiences a reduction in the volume (and consequent increase in density) of the solids and/or a reduction in porosity.  Both changes lead to an increase in the bulk density of the medium.  </a:t>
            </a:r>
          </a:p>
          <a:p>
            <a:pPr marL="742950" lvl="1" indent="-285750">
              <a:buFont typeface="Wingdings" pitchFamily="2" charset="2"/>
              <a:buChar char="§"/>
            </a:pPr>
            <a:endParaRPr lang="en-US" dirty="0"/>
          </a:p>
          <a:p>
            <a:pPr marL="742950" lvl="1" indent="-285750">
              <a:buFont typeface="Wingdings" pitchFamily="2" charset="2"/>
              <a:buChar char="§"/>
            </a:pPr>
            <a:r>
              <a:rPr lang="en-US" dirty="0"/>
              <a:t>Three fluid properties are of primary importance in the study of subsurface hydrogeology.  </a:t>
            </a:r>
          </a:p>
          <a:p>
            <a:pPr marL="742950" lvl="1" indent="-285750">
              <a:buFont typeface="Wingdings" pitchFamily="2" charset="2"/>
              <a:buChar char="§"/>
            </a:pPr>
            <a:endParaRPr lang="en-US" dirty="0"/>
          </a:p>
          <a:p>
            <a:pPr marL="1200150" lvl="2" indent="-285750">
              <a:buFont typeface="Wingdings" pitchFamily="2" charset="2"/>
              <a:buChar char="q"/>
            </a:pPr>
            <a:r>
              <a:rPr lang="en-US" dirty="0"/>
              <a:t>The </a:t>
            </a:r>
            <a:r>
              <a:rPr lang="en-US" b="1" dirty="0"/>
              <a:t>fluid density</a:t>
            </a:r>
            <a:r>
              <a:rPr lang="en-US" dirty="0"/>
              <a:t>, </a:t>
            </a:r>
            <a:r>
              <a:rPr lang="en-US" i="1" dirty="0" err="1"/>
              <a:t>ρ</a:t>
            </a:r>
            <a:r>
              <a:rPr lang="en-US" i="1" baseline="-25000" dirty="0" err="1"/>
              <a:t>f</a:t>
            </a:r>
            <a:r>
              <a:rPr lang="en-US" dirty="0"/>
              <a:t> [M L</a:t>
            </a:r>
            <a:r>
              <a:rPr lang="en-US" baseline="30000" dirty="0"/>
              <a:t>-3</a:t>
            </a:r>
            <a:r>
              <a:rPr lang="en-US" dirty="0"/>
              <a:t>], (</a:t>
            </a:r>
            <a:r>
              <a:rPr lang="en-US" i="1" dirty="0" err="1"/>
              <a:t>ρ</a:t>
            </a:r>
            <a:r>
              <a:rPr lang="en-US" i="1" baseline="-25000" dirty="0" err="1"/>
              <a:t>w</a:t>
            </a:r>
            <a:r>
              <a:rPr lang="en-US" dirty="0"/>
              <a:t> for water density) is the ratio of the mass of a sample of the fluid to the sample volume.  </a:t>
            </a:r>
          </a:p>
          <a:p>
            <a:pPr marL="742950" lvl="1" indent="-285750">
              <a:buFont typeface="Wingdings" pitchFamily="2" charset="2"/>
              <a:buChar char="§"/>
            </a:pPr>
            <a:endParaRPr lang="en-US" dirty="0"/>
          </a:p>
          <a:p>
            <a:pPr marL="742950" lvl="1" indent="-285750">
              <a:buFont typeface="Wingdings" pitchFamily="2" charset="2"/>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527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4247317"/>
          </a:xfrm>
          <a:prstGeom prst="rect">
            <a:avLst/>
          </a:prstGeom>
          <a:noFill/>
        </p:spPr>
        <p:txBody>
          <a:bodyPr wrap="square" rtlCol="0">
            <a:spAutoFit/>
          </a:bodyPr>
          <a:lstStyle/>
          <a:p>
            <a:pPr marL="1200150" lvl="2" indent="-285750">
              <a:buFont typeface="Wingdings" pitchFamily="2" charset="2"/>
              <a:buChar char="q"/>
            </a:pPr>
            <a:r>
              <a:rPr lang="en-US" dirty="0"/>
              <a:t>The </a:t>
            </a:r>
            <a:r>
              <a:rPr lang="en-US" b="1" dirty="0"/>
              <a:t>dynamic viscosity</a:t>
            </a:r>
            <a:r>
              <a:rPr lang="en-US" dirty="0"/>
              <a:t>, </a:t>
            </a:r>
            <a:r>
              <a:rPr lang="en-US" i="1" dirty="0">
                <a:sym typeface="Symbol"/>
              </a:rPr>
              <a:t></a:t>
            </a:r>
            <a:r>
              <a:rPr lang="en-US" dirty="0"/>
              <a:t> [M L</a:t>
            </a:r>
            <a:r>
              <a:rPr lang="en-US" baseline="30000" dirty="0"/>
              <a:t>-1</a:t>
            </a:r>
            <a:r>
              <a:rPr lang="en-US" dirty="0"/>
              <a:t> T</a:t>
            </a:r>
            <a:r>
              <a:rPr lang="en-US" baseline="30000" dirty="0"/>
              <a:t>-1</a:t>
            </a:r>
            <a:r>
              <a:rPr lang="en-US" dirty="0"/>
              <a:t>], describes the resistance to flow presented by a flowing fluid:</a:t>
            </a:r>
          </a:p>
          <a:p>
            <a:pPr marL="1200150" lvl="2" indent="-285750">
              <a:buFont typeface="Wingdings" pitchFamily="2" charset="2"/>
              <a:buChar char="q"/>
            </a:pPr>
            <a:endParaRPr lang="en-US" dirty="0"/>
          </a:p>
          <a:p>
            <a:pPr marL="1200150" lvl="2" indent="-285750">
              <a:buFont typeface="Wingdings" pitchFamily="2" charset="2"/>
              <a:buChar char="q"/>
            </a:pPr>
            <a:endParaRPr lang="en-US" dirty="0"/>
          </a:p>
          <a:p>
            <a:pPr marL="1200150" lvl="2" indent="-285750">
              <a:buFont typeface="Wingdings" pitchFamily="2" charset="2"/>
              <a:buChar char="q"/>
            </a:pPr>
            <a:endParaRPr lang="en-US" dirty="0"/>
          </a:p>
          <a:p>
            <a:pPr lvl="3"/>
            <a:r>
              <a:rPr lang="en-US" dirty="0"/>
              <a:t>where </a:t>
            </a:r>
            <a:r>
              <a:rPr lang="en-US" i="1" dirty="0">
                <a:sym typeface="Symbol"/>
              </a:rPr>
              <a:t></a:t>
            </a:r>
            <a:r>
              <a:rPr lang="en-US" dirty="0"/>
              <a:t>  is the shear stress applied to the fluid, </a:t>
            </a:r>
            <a:r>
              <a:rPr lang="en-US" i="1" dirty="0"/>
              <a:t>y</a:t>
            </a:r>
            <a:r>
              <a:rPr lang="en-US" dirty="0"/>
              <a:t> is the distance perpendicular to a solid surface, and </a:t>
            </a:r>
            <a:r>
              <a:rPr lang="en-US" i="1" dirty="0"/>
              <a:t>v</a:t>
            </a:r>
            <a:r>
              <a:rPr lang="en-US" dirty="0"/>
              <a:t> is the velocity parallel to the surface</a:t>
            </a:r>
          </a:p>
          <a:p>
            <a:pPr lvl="3"/>
            <a:endParaRPr lang="en-US" dirty="0"/>
          </a:p>
          <a:p>
            <a:pPr marL="1200150" lvl="2" indent="-285750">
              <a:buFont typeface="Wingdings" pitchFamily="2" charset="2"/>
              <a:buChar char="q"/>
            </a:pPr>
            <a:r>
              <a:rPr lang="en-US" b="1" dirty="0"/>
              <a:t>Fluid compressibility</a:t>
            </a:r>
            <a:r>
              <a:rPr lang="en-US" dirty="0"/>
              <a:t>, </a:t>
            </a:r>
            <a:r>
              <a:rPr lang="en-US" i="1" dirty="0"/>
              <a:t>β</a:t>
            </a:r>
            <a:r>
              <a:rPr lang="en-US" dirty="0"/>
              <a:t> [L</a:t>
            </a:r>
            <a:r>
              <a:rPr lang="en-US" baseline="30000" dirty="0"/>
              <a:t>2 </a:t>
            </a:r>
            <a:r>
              <a:rPr lang="en-US" dirty="0"/>
              <a:t>M</a:t>
            </a:r>
            <a:r>
              <a:rPr lang="en-US" baseline="30000" dirty="0"/>
              <a:t>-1</a:t>
            </a:r>
            <a:r>
              <a:rPr lang="en-US" dirty="0"/>
              <a:t> L</a:t>
            </a:r>
            <a:r>
              <a:rPr lang="en-US" baseline="30000" dirty="0"/>
              <a:t>-1</a:t>
            </a:r>
            <a:r>
              <a:rPr lang="en-US" dirty="0"/>
              <a:t> T</a:t>
            </a:r>
            <a:r>
              <a:rPr lang="en-US" baseline="30000" dirty="0"/>
              <a:t>2</a:t>
            </a:r>
            <a:r>
              <a:rPr lang="en-US" dirty="0"/>
              <a:t>], describes the resistance of the fluid to changing its volume in response to a change in the applied pressure per unit volume of fluid: </a:t>
            </a:r>
          </a:p>
          <a:p>
            <a:pPr lvl="2"/>
            <a:r>
              <a:rPr lang="en-US" dirty="0"/>
              <a:t>  </a:t>
            </a:r>
          </a:p>
          <a:p>
            <a:pPr marL="742950" lvl="1" indent="-285750">
              <a:buFont typeface="Wingdings" pitchFamily="2" charset="2"/>
              <a:buChar char="§"/>
            </a:pPr>
            <a:endParaRPr lang="en-US" dirty="0"/>
          </a:p>
          <a:p>
            <a:pPr marL="742950" lvl="1" indent="-285750">
              <a:buFont typeface="Wingdings" pitchFamily="2" charset="2"/>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2" y="1916832"/>
            <a:ext cx="1473570" cy="86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797152"/>
            <a:ext cx="1354226" cy="70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27295" y="5572695"/>
            <a:ext cx="7128792" cy="584775"/>
          </a:xfrm>
          <a:prstGeom prst="rect">
            <a:avLst/>
          </a:prstGeom>
        </p:spPr>
        <p:txBody>
          <a:bodyPr wrap="square">
            <a:spAutoFit/>
          </a:bodyPr>
          <a:lstStyle/>
          <a:p>
            <a:pPr lvl="2"/>
            <a:r>
              <a:rPr lang="en-US" sz="1600" dirty="0">
                <a:solidFill>
                  <a:prstClr val="black"/>
                </a:solidFill>
              </a:rPr>
              <a:t>Where </a:t>
            </a:r>
            <a:r>
              <a:rPr lang="en-US" sz="1600" i="1" dirty="0">
                <a:solidFill>
                  <a:prstClr val="black"/>
                </a:solidFill>
              </a:rPr>
              <a:t>V</a:t>
            </a:r>
            <a:r>
              <a:rPr lang="en-US" sz="1600" i="1" baseline="-25000" dirty="0">
                <a:solidFill>
                  <a:prstClr val="black"/>
                </a:solidFill>
              </a:rPr>
              <a:t>0</a:t>
            </a:r>
            <a:r>
              <a:rPr lang="en-US" sz="1600" dirty="0">
                <a:solidFill>
                  <a:prstClr val="black"/>
                </a:solidFill>
              </a:rPr>
              <a:t> is the sample volume before compression.  For an </a:t>
            </a:r>
            <a:r>
              <a:rPr lang="en-US" sz="1600" b="1" dirty="0">
                <a:solidFill>
                  <a:prstClr val="black"/>
                </a:solidFill>
              </a:rPr>
              <a:t>incompressible</a:t>
            </a:r>
            <a:r>
              <a:rPr lang="en-US" sz="1600" dirty="0">
                <a:solidFill>
                  <a:prstClr val="black"/>
                </a:solidFill>
              </a:rPr>
              <a:t> fluid, </a:t>
            </a:r>
            <a:r>
              <a:rPr lang="en-US" sz="1600" i="1" dirty="0">
                <a:solidFill>
                  <a:prstClr val="black"/>
                </a:solidFill>
                <a:sym typeface="Symbol"/>
              </a:rPr>
              <a:t></a:t>
            </a:r>
            <a:r>
              <a:rPr lang="en-US" sz="1600" dirty="0">
                <a:solidFill>
                  <a:prstClr val="black"/>
                </a:solidFill>
              </a:rPr>
              <a:t> = 0.   </a:t>
            </a:r>
          </a:p>
        </p:txBody>
      </p:sp>
      <p:sp>
        <p:nvSpPr>
          <p:cNvPr id="10" name="9 CuadroTexto"/>
          <p:cNvSpPr txBox="1"/>
          <p:nvPr/>
        </p:nvSpPr>
        <p:spPr>
          <a:xfrm>
            <a:off x="6444208" y="2166680"/>
            <a:ext cx="595035" cy="369332"/>
          </a:xfrm>
          <a:prstGeom prst="rect">
            <a:avLst/>
          </a:prstGeom>
          <a:noFill/>
        </p:spPr>
        <p:txBody>
          <a:bodyPr wrap="none" rtlCol="0">
            <a:spAutoFit/>
          </a:bodyPr>
          <a:lstStyle/>
          <a:p>
            <a:r>
              <a:rPr lang="en-US" dirty="0"/>
              <a:t>(10)</a:t>
            </a:r>
          </a:p>
        </p:txBody>
      </p:sp>
      <p:sp>
        <p:nvSpPr>
          <p:cNvPr id="11" name="10 CuadroTexto"/>
          <p:cNvSpPr txBox="1"/>
          <p:nvPr/>
        </p:nvSpPr>
        <p:spPr>
          <a:xfrm>
            <a:off x="6483083" y="4966431"/>
            <a:ext cx="577915" cy="36933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287704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5355312"/>
          </a:xfrm>
          <a:prstGeom prst="rect">
            <a:avLst/>
          </a:prstGeom>
          <a:noFill/>
        </p:spPr>
        <p:txBody>
          <a:bodyPr wrap="square" rtlCol="0">
            <a:spAutoFit/>
          </a:bodyPr>
          <a:lstStyle/>
          <a:p>
            <a:pPr marL="742950" lvl="1" indent="-285750">
              <a:buFont typeface="Wingdings" pitchFamily="2" charset="2"/>
              <a:buChar char="§"/>
            </a:pPr>
            <a:r>
              <a:rPr lang="en-US" b="1" dirty="0"/>
              <a:t>The specific storage </a:t>
            </a:r>
            <a:r>
              <a:rPr lang="en-US" dirty="0"/>
              <a:t>represents the volume of water released per unit volume of porous medium per unit decrease in the hydraulic head and has the units [L</a:t>
            </a:r>
            <a:r>
              <a:rPr lang="en-US" baseline="30000" dirty="0"/>
              <a:t>-1</a:t>
            </a:r>
            <a:r>
              <a:rPr lang="en-US" dirty="0"/>
              <a:t>].  </a:t>
            </a:r>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742950" lvl="1" indent="-285750">
              <a:buFont typeface="Wingdings" pitchFamily="2" charset="2"/>
              <a:buChar char="§"/>
            </a:pPr>
            <a:endParaRPr lang="en-US" dirty="0"/>
          </a:p>
          <a:p>
            <a:pPr marL="1200150" lvl="2" indent="-285750">
              <a:buFont typeface="Wingdings" pitchFamily="2" charset="2"/>
              <a:buChar char="§"/>
            </a:pPr>
            <a:r>
              <a:rPr lang="en-US" sz="1600" dirty="0"/>
              <a:t>If comparing the value of </a:t>
            </a:r>
            <a:r>
              <a:rPr lang="en-US" sz="1600" i="1" dirty="0">
                <a:sym typeface="Symbol"/>
              </a:rPr>
              <a:t></a:t>
            </a:r>
            <a:r>
              <a:rPr lang="en-US" sz="1600" dirty="0"/>
              <a:t> (4.4 x 10</a:t>
            </a:r>
            <a:r>
              <a:rPr lang="en-US" sz="1600" baseline="30000" dirty="0"/>
              <a:t>-10</a:t>
            </a:r>
            <a:r>
              <a:rPr lang="en-US" sz="1600" dirty="0"/>
              <a:t> m</a:t>
            </a:r>
            <a:r>
              <a:rPr lang="en-US" sz="1600" baseline="30000" dirty="0"/>
              <a:t>2</a:t>
            </a:r>
            <a:r>
              <a:rPr lang="en-US" sz="1600" dirty="0"/>
              <a:t>/N) to typical values for </a:t>
            </a:r>
            <a:r>
              <a:rPr lang="en-US" sz="1600" i="1" dirty="0">
                <a:sym typeface="Symbol"/>
              </a:rPr>
              <a:t></a:t>
            </a:r>
            <a:r>
              <a:rPr lang="en-US" sz="1600" dirty="0"/>
              <a:t> (gravel, 10</a:t>
            </a:r>
            <a:r>
              <a:rPr lang="en-US" sz="1600" baseline="30000" dirty="0"/>
              <a:t>-10</a:t>
            </a:r>
            <a:r>
              <a:rPr lang="en-US" sz="1600" dirty="0"/>
              <a:t> to 10</a:t>
            </a:r>
            <a:r>
              <a:rPr lang="en-US" sz="1600" baseline="30000" dirty="0"/>
              <a:t>-8</a:t>
            </a:r>
            <a:r>
              <a:rPr lang="en-US" sz="1600" dirty="0"/>
              <a:t>; sand, 10</a:t>
            </a:r>
            <a:r>
              <a:rPr lang="en-US" sz="1600" baseline="30000" dirty="0"/>
              <a:t>-9</a:t>
            </a:r>
            <a:r>
              <a:rPr lang="en-US" sz="1600" dirty="0"/>
              <a:t> to 10</a:t>
            </a:r>
            <a:r>
              <a:rPr lang="en-US" sz="1600" baseline="30000" dirty="0"/>
              <a:t>-7</a:t>
            </a:r>
            <a:r>
              <a:rPr lang="en-US" sz="1600" dirty="0"/>
              <a:t>; clay, 10</a:t>
            </a:r>
            <a:r>
              <a:rPr lang="en-US" sz="1600" baseline="30000" dirty="0"/>
              <a:t>-8</a:t>
            </a:r>
            <a:r>
              <a:rPr lang="en-US" sz="1600" dirty="0"/>
              <a:t> to 10</a:t>
            </a:r>
            <a:r>
              <a:rPr lang="en-US" sz="1600" baseline="30000" dirty="0"/>
              <a:t>-6</a:t>
            </a:r>
            <a:r>
              <a:rPr lang="en-US" sz="1600" dirty="0"/>
              <a:t> m</a:t>
            </a:r>
            <a:r>
              <a:rPr lang="en-US" sz="1600" baseline="30000" dirty="0"/>
              <a:t>2</a:t>
            </a:r>
            <a:r>
              <a:rPr lang="en-US" sz="1600" dirty="0"/>
              <a:t>/N) shows that the majority of the water released from storage in a confined aquifer comes from compaction of the aquifer material, except in clean gravel aquifers. </a:t>
            </a:r>
          </a:p>
          <a:p>
            <a:pPr marL="1200150" lvl="2" indent="-285750">
              <a:buFont typeface="Wingdings" pitchFamily="2" charset="2"/>
              <a:buChar char="§"/>
            </a:pPr>
            <a:endParaRPr lang="en-US" dirty="0"/>
          </a:p>
          <a:p>
            <a:pPr marL="1200150" lvl="2" indent="-285750">
              <a:buFont typeface="Wingdings" pitchFamily="2" charset="2"/>
              <a:buChar char="§"/>
            </a:pPr>
            <a:r>
              <a:rPr lang="en-US" sz="1600" dirty="0"/>
              <a:t>The reported values of specific storage show that 1 m</a:t>
            </a:r>
            <a:r>
              <a:rPr lang="en-US" sz="1600" baseline="30000" dirty="0"/>
              <a:t>3</a:t>
            </a:r>
            <a:r>
              <a:rPr lang="en-US" sz="1600" dirty="0"/>
              <a:t> of water pumped from a well requires that the hydraulic head must be decreased by 1 m throughout 100 m</a:t>
            </a:r>
            <a:r>
              <a:rPr lang="en-US" sz="1600" baseline="30000" dirty="0"/>
              <a:t>3</a:t>
            </a:r>
            <a:r>
              <a:rPr lang="en-US" sz="1600" dirty="0"/>
              <a:t> of clay or throughout 10,000 m</a:t>
            </a:r>
            <a:r>
              <a:rPr lang="en-US" sz="1600" baseline="30000" dirty="0"/>
              <a:t>3</a:t>
            </a:r>
            <a:r>
              <a:rPr lang="en-US" sz="1600" dirty="0"/>
              <a:t> of sand.</a:t>
            </a:r>
          </a:p>
          <a:p>
            <a:pPr marL="742950" lvl="1" indent="-285750">
              <a:buFont typeface="Wingdings" pitchFamily="2" charset="2"/>
              <a:buChar char="§"/>
            </a:pPr>
            <a:endParaRPr lang="en-US" dirty="0"/>
          </a:p>
          <a:p>
            <a:pPr marL="742950" lvl="1" indent="-285750">
              <a:buFont typeface="Wingdings" pitchFamily="2" charset="2"/>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9" y="2492897"/>
            <a:ext cx="2016224" cy="4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444208" y="2533256"/>
            <a:ext cx="595035"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137869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693319"/>
          </a:xfrm>
          <a:prstGeom prst="rect">
            <a:avLst/>
          </a:prstGeom>
          <a:noFill/>
        </p:spPr>
        <p:txBody>
          <a:bodyPr wrap="square" rtlCol="0">
            <a:spAutoFit/>
          </a:bodyPr>
          <a:lstStyle/>
          <a:p>
            <a:pPr marL="742950" lvl="1" indent="-285750">
              <a:buFont typeface="Wingdings" pitchFamily="2" charset="2"/>
              <a:buChar char="§"/>
            </a:pPr>
            <a:r>
              <a:rPr lang="en-US" dirty="0"/>
              <a:t>Also we need to study of the movement of water through porous media.  Therefore, a key characteristic of a medium is its </a:t>
            </a:r>
            <a:r>
              <a:rPr lang="en-US" b="1" dirty="0"/>
              <a:t>permeability</a:t>
            </a:r>
            <a:r>
              <a:rPr lang="en-US" dirty="0"/>
              <a:t>, </a:t>
            </a:r>
            <a:r>
              <a:rPr lang="en-US" i="1" dirty="0"/>
              <a:t>k</a:t>
            </a:r>
            <a:r>
              <a:rPr lang="en-US" dirty="0"/>
              <a:t> [L</a:t>
            </a:r>
            <a:r>
              <a:rPr lang="en-US" baseline="30000" dirty="0"/>
              <a:t>2</a:t>
            </a:r>
            <a:r>
              <a:rPr lang="en-US" dirty="0"/>
              <a:t>], which describes the ability of the medium to transmit a fluid under an applied potential gradient.</a:t>
            </a:r>
          </a:p>
          <a:p>
            <a:pPr marL="742950" lvl="1" indent="-285750">
              <a:buFont typeface="Wingdings" pitchFamily="2" charset="2"/>
              <a:buChar char="§"/>
            </a:pPr>
            <a:endParaRPr lang="en-US" dirty="0"/>
          </a:p>
          <a:p>
            <a:pPr lvl="1"/>
            <a:endParaRPr lang="en-US" dirty="0"/>
          </a:p>
          <a:p>
            <a:pPr marL="285750" indent="-285750">
              <a:buFont typeface="Arial" pitchFamily="34" charset="0"/>
              <a:buChar char="•"/>
            </a:pPr>
            <a:r>
              <a:rPr lang="en-US" dirty="0"/>
              <a:t>Fluid flowing through a porous medium can be visualized most simply as a fluid flowing through a collection of interconnected tubes.</a:t>
            </a:r>
          </a:p>
          <a:p>
            <a:pPr marL="285750" indent="-285750">
              <a:buFont typeface="Arial" pitchFamily="34" charset="0"/>
              <a:buChar char="•"/>
            </a:pPr>
            <a:endParaRPr lang="en-US" dirty="0"/>
          </a:p>
          <a:p>
            <a:pPr marL="285750" indent="-285750">
              <a:buFont typeface="Arial" pitchFamily="34" charset="0"/>
              <a:buChar char="•"/>
            </a:pPr>
            <a:r>
              <a:rPr lang="en-US" dirty="0"/>
              <a:t>At the walls of each tube, the fluid velocity is zero.  </a:t>
            </a:r>
          </a:p>
          <a:p>
            <a:pPr marL="285750" indent="-285750">
              <a:buFont typeface="Arial" pitchFamily="34" charset="0"/>
              <a:buChar char="•"/>
            </a:pPr>
            <a:endParaRPr lang="en-US" dirty="0"/>
          </a:p>
          <a:p>
            <a:pPr marL="285750" indent="-285750">
              <a:buFont typeface="Arial" pitchFamily="34" charset="0"/>
              <a:buChar char="•"/>
            </a:pPr>
            <a:r>
              <a:rPr lang="en-US" dirty="0"/>
              <a:t>The velocity increases with distance away from the tube walls as the “drag” from the walls exerts less influence on the fluid.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3719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416320"/>
          </a:xfrm>
          <a:prstGeom prst="rect">
            <a:avLst/>
          </a:prstGeom>
          <a:noFill/>
        </p:spPr>
        <p:txBody>
          <a:bodyPr wrap="square" rtlCol="0">
            <a:spAutoFit/>
          </a:bodyPr>
          <a:lstStyle/>
          <a:p>
            <a:pPr marL="285750" indent="-285750">
              <a:buFont typeface="Arial" pitchFamily="34" charset="0"/>
              <a:buChar char="•"/>
            </a:pPr>
            <a:r>
              <a:rPr lang="en-US" dirty="0"/>
              <a:t>In a smaller tube, a larger fraction of the fluid is adjacent to the walls and the maximum distance from the walls is smaller; therefore, the average velocity in the tube is lower. </a:t>
            </a:r>
          </a:p>
          <a:p>
            <a:pPr marL="285750" indent="-285750">
              <a:buFont typeface="Arial" pitchFamily="34" charset="0"/>
              <a:buChar char="•"/>
            </a:pPr>
            <a:endParaRPr lang="en-US" dirty="0"/>
          </a:p>
          <a:p>
            <a:pPr marL="285750" indent="-285750">
              <a:buFont typeface="Arial" pitchFamily="34" charset="0"/>
              <a:buChar char="•"/>
            </a:pPr>
            <a:r>
              <a:rPr lang="en-US" dirty="0"/>
              <a:t>The average diameter of the “tubes” through the void spaces is directly proportional to the average pore diameter.</a:t>
            </a:r>
          </a:p>
          <a:p>
            <a:pPr marL="285750" indent="-285750">
              <a:buFont typeface="Arial" pitchFamily="34" charset="0"/>
              <a:buChar char="•"/>
            </a:pPr>
            <a:endParaRPr lang="en-US" dirty="0"/>
          </a:p>
          <a:p>
            <a:pPr marL="285750" indent="-285750">
              <a:buFont typeface="Arial" pitchFamily="34" charset="0"/>
              <a:buChar char="•"/>
            </a:pPr>
            <a:r>
              <a:rPr lang="en-US" dirty="0"/>
              <a:t>The permeability [L</a:t>
            </a:r>
            <a:r>
              <a:rPr lang="en-US" baseline="30000" dirty="0"/>
              <a:t>2</a:t>
            </a:r>
            <a:r>
              <a:rPr lang="en-US" dirty="0"/>
              <a:t>] should be directly related to the average particle diameter [L]. </a:t>
            </a:r>
          </a:p>
          <a:p>
            <a:pPr marL="285750" indent="-285750">
              <a:buFont typeface="Arial" pitchFamily="34" charset="0"/>
              <a:buChar char="•"/>
            </a:pPr>
            <a:endParaRPr lang="en-US" dirty="0"/>
          </a:p>
          <a:p>
            <a:pPr marL="285750" indent="-285750">
              <a:buFont typeface="Arial" pitchFamily="34" charset="0"/>
              <a:buChar char="•"/>
            </a:pPr>
            <a:r>
              <a:rPr lang="en-US" dirty="0"/>
              <a:t>Dimensional analysis suggests a relationship of the form:</a:t>
            </a:r>
          </a:p>
          <a:p>
            <a:pPr marL="285750" indent="-28575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967" y="4642788"/>
            <a:ext cx="1328877" cy="51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05966" y="5445224"/>
            <a:ext cx="6694425" cy="338554"/>
          </a:xfrm>
          <a:prstGeom prst="rect">
            <a:avLst/>
          </a:prstGeom>
        </p:spPr>
        <p:txBody>
          <a:bodyPr wrap="square">
            <a:spAutoFit/>
          </a:bodyPr>
          <a:lstStyle/>
          <a:p>
            <a:r>
              <a:rPr lang="en-US" sz="1600" dirty="0"/>
              <a:t>where d is the average grain diameter and C is a </a:t>
            </a:r>
            <a:r>
              <a:rPr lang="en-US" sz="1600" dirty="0" err="1"/>
              <a:t>unitless</a:t>
            </a:r>
            <a:r>
              <a:rPr lang="en-US" sz="1600" dirty="0"/>
              <a:t> constant</a:t>
            </a:r>
          </a:p>
        </p:txBody>
      </p:sp>
      <p:sp>
        <p:nvSpPr>
          <p:cNvPr id="8" name="7 CuadroTexto"/>
          <p:cNvSpPr txBox="1"/>
          <p:nvPr/>
        </p:nvSpPr>
        <p:spPr>
          <a:xfrm>
            <a:off x="6300192" y="4715324"/>
            <a:ext cx="595035" cy="369332"/>
          </a:xfrm>
          <a:prstGeom prst="rect">
            <a:avLst/>
          </a:prstGeom>
          <a:noFill/>
        </p:spPr>
        <p:txBody>
          <a:bodyPr wrap="none" rtlCol="0">
            <a:spAutoFit/>
          </a:bodyPr>
          <a:lstStyle/>
          <a:p>
            <a:r>
              <a:rPr lang="en-US" dirty="0"/>
              <a:t>(13)</a:t>
            </a:r>
          </a:p>
        </p:txBody>
      </p:sp>
    </p:spTree>
    <p:extLst>
      <p:ext uri="{BB962C8B-B14F-4D97-AF65-F5344CB8AC3E}">
        <p14:creationId xmlns:p14="http://schemas.microsoft.com/office/powerpoint/2010/main" val="390092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308324"/>
          </a:xfrm>
          <a:prstGeom prst="rect">
            <a:avLst/>
          </a:prstGeom>
          <a:noFill/>
        </p:spPr>
        <p:txBody>
          <a:bodyPr wrap="square" rtlCol="0">
            <a:spAutoFit/>
          </a:bodyPr>
          <a:lstStyle/>
          <a:p>
            <a:pPr marL="285750" indent="-285750">
              <a:buFont typeface="Arial" pitchFamily="34" charset="0"/>
              <a:buChar char="•"/>
            </a:pPr>
            <a:r>
              <a:rPr lang="en-US" dirty="0"/>
              <a:t>Replaces the constant, </a:t>
            </a:r>
            <a:r>
              <a:rPr lang="en-US" i="1" dirty="0"/>
              <a:t>C</a:t>
            </a:r>
            <a:r>
              <a:rPr lang="en-US" dirty="0"/>
              <a:t>, with an expression that depends on the porosity:</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a:p>
            <a:pPr lvl="2"/>
            <a:r>
              <a:rPr lang="en-US" dirty="0"/>
              <a:t>where the value of </a:t>
            </a:r>
            <a:r>
              <a:rPr lang="en-US" i="1" dirty="0" err="1"/>
              <a:t>d</a:t>
            </a:r>
            <a:r>
              <a:rPr lang="en-US" i="1" baseline="-25000" dirty="0" err="1"/>
              <a:t>m</a:t>
            </a:r>
            <a:r>
              <a:rPr lang="en-US" dirty="0"/>
              <a:t> can be determined from a particle size distribution (</a:t>
            </a:r>
            <a:r>
              <a:rPr lang="en-US" dirty="0" err="1"/>
              <a:t>PSD</a:t>
            </a:r>
            <a:r>
              <a:rPr lang="en-US" dirty="0"/>
              <a:t>) plot</a:t>
            </a:r>
          </a:p>
          <a:p>
            <a:pPr marL="285750" indent="-28575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272" y="1895813"/>
            <a:ext cx="1595659" cy="73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501" y="3356992"/>
            <a:ext cx="5155432" cy="286022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411760" y="6337631"/>
            <a:ext cx="1697901" cy="369332"/>
          </a:xfrm>
          <a:prstGeom prst="rect">
            <a:avLst/>
          </a:prstGeom>
          <a:noFill/>
        </p:spPr>
        <p:txBody>
          <a:bodyPr wrap="none" rtlCol="0">
            <a:spAutoFit/>
          </a:bodyPr>
          <a:lstStyle/>
          <a:p>
            <a:r>
              <a:rPr lang="en-US" dirty="0"/>
              <a:t>Figure 5, </a:t>
            </a:r>
            <a:r>
              <a:rPr lang="en-US" dirty="0" err="1"/>
              <a:t>PSD</a:t>
            </a:r>
            <a:r>
              <a:rPr lang="en-US" dirty="0"/>
              <a:t> </a:t>
            </a:r>
          </a:p>
        </p:txBody>
      </p:sp>
      <p:sp>
        <p:nvSpPr>
          <p:cNvPr id="10" name="9 CuadroTexto"/>
          <p:cNvSpPr txBox="1"/>
          <p:nvPr/>
        </p:nvSpPr>
        <p:spPr>
          <a:xfrm>
            <a:off x="6354827" y="2079955"/>
            <a:ext cx="595035" cy="369332"/>
          </a:xfrm>
          <a:prstGeom prst="rect">
            <a:avLst/>
          </a:prstGeom>
          <a:noFill/>
        </p:spPr>
        <p:txBody>
          <a:bodyPr wrap="none" rtlCol="0">
            <a:spAutoFit/>
          </a:bodyPr>
          <a:lstStyle/>
          <a:p>
            <a:r>
              <a:rPr lang="en-US" dirty="0"/>
              <a:t>(14)</a:t>
            </a:r>
          </a:p>
        </p:txBody>
      </p:sp>
    </p:spTree>
    <p:extLst>
      <p:ext uri="{BB962C8B-B14F-4D97-AF65-F5344CB8AC3E}">
        <p14:creationId xmlns:p14="http://schemas.microsoft.com/office/powerpoint/2010/main" val="322352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031325"/>
          </a:xfrm>
          <a:prstGeom prst="rect">
            <a:avLst/>
          </a:prstGeom>
          <a:noFill/>
        </p:spPr>
        <p:txBody>
          <a:bodyPr wrap="square" rtlCol="0">
            <a:spAutoFit/>
          </a:bodyPr>
          <a:lstStyle/>
          <a:p>
            <a:pPr marL="285750" indent="-285750">
              <a:buFont typeface="Arial" pitchFamily="34" charset="0"/>
              <a:buChar char="•"/>
            </a:pPr>
            <a:r>
              <a:rPr lang="en-US" b="1" dirty="0"/>
              <a:t>Homogeneous</a:t>
            </a:r>
            <a:r>
              <a:rPr lang="en-US" dirty="0"/>
              <a:t> medium, the porous medium properties described above are the same regardless of the location from which a sample is collected. </a:t>
            </a:r>
          </a:p>
          <a:p>
            <a:pPr marL="285750" indent="-285750">
              <a:buFont typeface="Arial" pitchFamily="34" charset="0"/>
              <a:buChar char="•"/>
            </a:pPr>
            <a:endParaRPr lang="en-US" dirty="0"/>
          </a:p>
          <a:p>
            <a:pPr marL="285750" indent="-285750">
              <a:buFont typeface="Arial" pitchFamily="34" charset="0"/>
              <a:buChar char="•"/>
            </a:pPr>
            <a:r>
              <a:rPr lang="en-US" b="1" dirty="0"/>
              <a:t>Heterogeneous</a:t>
            </a:r>
            <a:r>
              <a:rPr lang="en-US" dirty="0"/>
              <a:t> medium, the medium properties vary with the location of sampling.</a:t>
            </a:r>
          </a:p>
          <a:p>
            <a:pPr marL="285750" indent="-285750">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6 Objeto"/>
          <p:cNvGraphicFramePr>
            <a:graphicFrameLocks noChangeAspect="1"/>
          </p:cNvGraphicFramePr>
          <p:nvPr>
            <p:extLst>
              <p:ext uri="{D42A27DB-BD31-4B8C-83A1-F6EECF244321}">
                <p14:modId xmlns:p14="http://schemas.microsoft.com/office/powerpoint/2010/main" val="2182117335"/>
              </p:ext>
            </p:extLst>
          </p:nvPr>
        </p:nvGraphicFramePr>
        <p:xfrm>
          <a:off x="4716016" y="3417209"/>
          <a:ext cx="3914775" cy="2009775"/>
        </p:xfrm>
        <a:graphic>
          <a:graphicData uri="http://schemas.openxmlformats.org/presentationml/2006/ole">
            <mc:AlternateContent xmlns:mc="http://schemas.openxmlformats.org/markup-compatibility/2006">
              <mc:Choice xmlns:v="urn:schemas-microsoft-com:vml" Requires="v">
                <p:oleObj spid="_x0000_s23578" name="Dibujo de Microsoft" r:id="rId4" imgW="3911600" imgH="2006600" progId="MSDraw">
                  <p:embed/>
                </p:oleObj>
              </mc:Choice>
              <mc:Fallback>
                <p:oleObj name="Dibujo de Microsoft" r:id="rId4" imgW="3911600" imgH="2006600" progId="MSDraw">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417209"/>
                        <a:ext cx="3914775"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Rectángulo"/>
          <p:cNvSpPr/>
          <p:nvPr/>
        </p:nvSpPr>
        <p:spPr>
          <a:xfrm>
            <a:off x="827584" y="3374989"/>
            <a:ext cx="3759424" cy="2031325"/>
          </a:xfrm>
          <a:prstGeom prst="rect">
            <a:avLst/>
          </a:prstGeom>
        </p:spPr>
        <p:txBody>
          <a:bodyPr wrap="square">
            <a:spAutoFit/>
          </a:bodyPr>
          <a:lstStyle/>
          <a:p>
            <a:pPr marL="285750" lvl="0" indent="-285750">
              <a:buFont typeface="Arial" pitchFamily="34" charset="0"/>
              <a:buChar char="•"/>
            </a:pPr>
            <a:r>
              <a:rPr lang="en-US" dirty="0">
                <a:solidFill>
                  <a:prstClr val="black"/>
                </a:solidFill>
              </a:rPr>
              <a:t>Because the porous medium properties (e.g. the porosity or permeability) of a sample taken from the box depend on the location of the sample, the medium is considered to be heterogeneous. </a:t>
            </a:r>
          </a:p>
        </p:txBody>
      </p:sp>
      <p:sp>
        <p:nvSpPr>
          <p:cNvPr id="9" name="8 CuadroTexto"/>
          <p:cNvSpPr txBox="1"/>
          <p:nvPr/>
        </p:nvSpPr>
        <p:spPr>
          <a:xfrm>
            <a:off x="4061487" y="5661247"/>
            <a:ext cx="5076056" cy="646331"/>
          </a:xfrm>
          <a:prstGeom prst="rect">
            <a:avLst/>
          </a:prstGeom>
          <a:noFill/>
        </p:spPr>
        <p:txBody>
          <a:bodyPr wrap="square" rtlCol="0">
            <a:spAutoFit/>
          </a:bodyPr>
          <a:lstStyle/>
          <a:p>
            <a:r>
              <a:rPr lang="en-US" dirty="0"/>
              <a:t>Figure 7 homogeneous and heterogeneous medium</a:t>
            </a:r>
          </a:p>
        </p:txBody>
      </p:sp>
    </p:spTree>
    <p:extLst>
      <p:ext uri="{BB962C8B-B14F-4D97-AF65-F5344CB8AC3E}">
        <p14:creationId xmlns:p14="http://schemas.microsoft.com/office/powerpoint/2010/main" val="167792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1754326"/>
          </a:xfrm>
          <a:prstGeom prst="rect">
            <a:avLst/>
          </a:prstGeom>
          <a:noFill/>
        </p:spPr>
        <p:txBody>
          <a:bodyPr wrap="square" rtlCol="0">
            <a:spAutoFit/>
          </a:bodyPr>
          <a:lstStyle/>
          <a:p>
            <a:pPr marL="285750" indent="-285750" algn="just">
              <a:buFont typeface="Arial" pitchFamily="34" charset="0"/>
              <a:buChar char="•"/>
            </a:pPr>
            <a:r>
              <a:rPr lang="en-US" dirty="0"/>
              <a:t>A medium that has directionally dependent properties is said to be </a:t>
            </a:r>
            <a:r>
              <a:rPr lang="en-US" b="1" dirty="0"/>
              <a:t>anisotropic</a:t>
            </a:r>
            <a:r>
              <a:rPr lang="en-US" dirty="0"/>
              <a:t>. </a:t>
            </a:r>
          </a:p>
          <a:p>
            <a:pPr marL="285750" indent="-285750" algn="just">
              <a:buFont typeface="Arial" pitchFamily="34" charset="0"/>
              <a:buChar char="•"/>
            </a:pPr>
            <a:endParaRPr lang="en-US" dirty="0"/>
          </a:p>
          <a:p>
            <a:pPr marL="285750" indent="-285750" algn="just">
              <a:buFont typeface="Arial" pitchFamily="34" charset="0"/>
              <a:buChar char="•"/>
            </a:pPr>
            <a:r>
              <a:rPr lang="en-US" dirty="0"/>
              <a:t>A medium that has properties that are directionally independent is </a:t>
            </a:r>
            <a:r>
              <a:rPr lang="en-US" b="1" dirty="0"/>
              <a:t>isotropic</a:t>
            </a:r>
            <a:r>
              <a:rPr lang="en-US" dirty="0"/>
              <a:t>.  </a:t>
            </a:r>
          </a:p>
          <a:p>
            <a:pPr marL="285750" indent="-285750" algn="just">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54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1754326"/>
          </a:xfrm>
          <a:prstGeom prst="rect">
            <a:avLst/>
          </a:prstGeom>
          <a:noFill/>
        </p:spPr>
        <p:txBody>
          <a:bodyPr wrap="square" rtlCol="0">
            <a:spAutoFit/>
          </a:bodyPr>
          <a:lstStyle/>
          <a:p>
            <a:pPr lvl="0"/>
            <a:r>
              <a:rPr lang="en-US" dirty="0"/>
              <a:t>Problems.</a:t>
            </a:r>
          </a:p>
          <a:p>
            <a:pPr lvl="0"/>
            <a:endParaRPr lang="en-US" dirty="0"/>
          </a:p>
          <a:p>
            <a:pPr lvl="0"/>
            <a:r>
              <a:rPr lang="en-US" dirty="0"/>
              <a:t>1. Based on the measurements shown in the table, calculate the gravimetric water content, volumetric water content, porosity, water saturation, bulk density, and dry bulk density. </a:t>
            </a:r>
          </a:p>
          <a:p>
            <a:pPr marL="285750" indent="-285750" algn="just">
              <a:buFont typeface="Arial" pitchFamily="34" charset="0"/>
              <a:buChar char="•"/>
            </a:pP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1358204033"/>
              </p:ext>
            </p:extLst>
          </p:nvPr>
        </p:nvGraphicFramePr>
        <p:xfrm>
          <a:off x="3059832" y="3095094"/>
          <a:ext cx="2736304" cy="1512168"/>
        </p:xfrm>
        <a:graphic>
          <a:graphicData uri="http://schemas.openxmlformats.org/drawingml/2006/table">
            <a:tbl>
              <a:tblPr/>
              <a:tblGrid>
                <a:gridCol w="208823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378042">
                <a:tc>
                  <a:txBody>
                    <a:bodyPr/>
                    <a:lstStyle/>
                    <a:p>
                      <a:pPr>
                        <a:lnSpc>
                          <a:spcPct val="150000"/>
                        </a:lnSpc>
                        <a:spcAft>
                          <a:spcPts val="0"/>
                        </a:spcAft>
                      </a:pPr>
                      <a:r>
                        <a:rPr lang="en-US" sz="1200" dirty="0">
                          <a:effectLst/>
                          <a:latin typeface="Times New Roman"/>
                          <a:ea typeface="Times New Roman"/>
                        </a:rPr>
                        <a:t>Sample volume, cm</a:t>
                      </a:r>
                      <a:r>
                        <a:rPr lang="en-US" sz="1200" baseline="30000" dirty="0">
                          <a:effectLst/>
                          <a:latin typeface="Times New Roman"/>
                          <a:ea typeface="Times New Roman"/>
                        </a:rPr>
                        <a:t>3</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8042">
                <a:tc>
                  <a:txBody>
                    <a:bodyPr/>
                    <a:lstStyle/>
                    <a:p>
                      <a:pPr>
                        <a:lnSpc>
                          <a:spcPct val="150000"/>
                        </a:lnSpc>
                        <a:spcAft>
                          <a:spcPts val="0"/>
                        </a:spcAft>
                      </a:pPr>
                      <a:r>
                        <a:rPr lang="en-US" sz="1200">
                          <a:effectLst/>
                          <a:latin typeface="Times New Roman"/>
                          <a:ea typeface="Times New Roman"/>
                        </a:rPr>
                        <a:t>Wet mass of sample,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effectLst/>
                          <a:latin typeface="Times New Roman"/>
                          <a:ea typeface="Times New Roman"/>
                        </a:rPr>
                        <a:t>43.5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042">
                <a:tc>
                  <a:txBody>
                    <a:bodyPr/>
                    <a:lstStyle/>
                    <a:p>
                      <a:pPr>
                        <a:lnSpc>
                          <a:spcPct val="150000"/>
                        </a:lnSpc>
                        <a:spcAft>
                          <a:spcPts val="0"/>
                        </a:spcAft>
                      </a:pPr>
                      <a:r>
                        <a:rPr lang="en-US" sz="1200" dirty="0">
                          <a:effectLst/>
                          <a:latin typeface="Times New Roman"/>
                          <a:ea typeface="Times New Roman"/>
                        </a:rPr>
                        <a:t>Dried mass of sample,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effectLst/>
                          <a:latin typeface="Times New Roman"/>
                          <a:ea typeface="Times New Roman"/>
                        </a:rPr>
                        <a:t>39.75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8042">
                <a:tc>
                  <a:txBody>
                    <a:bodyPr/>
                    <a:lstStyle/>
                    <a:p>
                      <a:pPr>
                        <a:lnSpc>
                          <a:spcPct val="150000"/>
                        </a:lnSpc>
                        <a:spcAft>
                          <a:spcPts val="0"/>
                        </a:spcAft>
                      </a:pPr>
                      <a:r>
                        <a:rPr lang="en-US" sz="1200">
                          <a:effectLst/>
                          <a:latin typeface="Times New Roman"/>
                          <a:ea typeface="Times New Roman"/>
                        </a:rPr>
                        <a:t>Particle density, g cm</a:t>
                      </a:r>
                      <a:r>
                        <a:rPr lang="en-US" sz="1200" baseline="30000">
                          <a:effectLst/>
                          <a:latin typeface="Times New Roman"/>
                          <a:ea typeface="Times New Roman"/>
                        </a:rPr>
                        <a:t>-3</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Times New Roman"/>
                          <a:ea typeface="Times New Roman"/>
                        </a:rPr>
                        <a:t>2.65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328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707886"/>
          </a:xfrm>
          <a:prstGeom prst="rect">
            <a:avLst/>
          </a:prstGeom>
          <a:noFill/>
        </p:spPr>
        <p:txBody>
          <a:bodyPr wrap="square" rtlCol="0">
            <a:spAutoFit/>
          </a:bodyPr>
          <a:lstStyle/>
          <a:p>
            <a:pPr marL="342900" indent="-342900">
              <a:buFont typeface="Arial" pitchFamily="34" charset="0"/>
              <a:buChar char="•"/>
            </a:pPr>
            <a:r>
              <a:rPr lang="en-US" sz="2000" dirty="0"/>
              <a:t>Definition</a:t>
            </a:r>
          </a:p>
          <a:p>
            <a:pPr lvl="1"/>
            <a:endParaRPr lang="en-US" sz="2000" dirty="0"/>
          </a:p>
        </p:txBody>
      </p:sp>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027" y="2016755"/>
            <a:ext cx="8679316" cy="357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389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1200329"/>
          </a:xfrm>
          <a:prstGeom prst="rect">
            <a:avLst/>
          </a:prstGeom>
          <a:noFill/>
        </p:spPr>
        <p:txBody>
          <a:bodyPr wrap="square" rtlCol="0">
            <a:spAutoFit/>
          </a:bodyPr>
          <a:lstStyle/>
          <a:p>
            <a:pPr marL="285750" indent="-285750" algn="just">
              <a:buFont typeface="Arial" pitchFamily="34" charset="0"/>
              <a:buChar char="•"/>
            </a:pPr>
            <a:r>
              <a:rPr lang="en-US" dirty="0"/>
              <a:t>CONTINUUM  APPROACH</a:t>
            </a:r>
          </a:p>
          <a:p>
            <a:pPr marL="285750" indent="-285750" algn="just">
              <a:buFont typeface="Arial" pitchFamily="34" charset="0"/>
              <a:buChar char="•"/>
            </a:pPr>
            <a:endParaRPr lang="en-US" dirty="0"/>
          </a:p>
          <a:p>
            <a:r>
              <a:rPr lang="en-US" dirty="0"/>
              <a:t>The important feature in modeling porous media flow is the consideration of different length scales.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6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6628" y="2708920"/>
            <a:ext cx="6840760" cy="273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907704" y="5661248"/>
            <a:ext cx="4835619" cy="369332"/>
          </a:xfrm>
          <a:prstGeom prst="rect">
            <a:avLst/>
          </a:prstGeom>
          <a:noFill/>
        </p:spPr>
        <p:txBody>
          <a:bodyPr wrap="none" rtlCol="0">
            <a:spAutoFit/>
          </a:bodyPr>
          <a:lstStyle/>
          <a:p>
            <a:r>
              <a:rPr lang="en-US" dirty="0"/>
              <a:t>Figure 8 Different scales in a porous medium.</a:t>
            </a:r>
          </a:p>
        </p:txBody>
      </p:sp>
    </p:spTree>
    <p:extLst>
      <p:ext uri="{BB962C8B-B14F-4D97-AF65-F5344CB8AC3E}">
        <p14:creationId xmlns:p14="http://schemas.microsoft.com/office/powerpoint/2010/main" val="703124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416320"/>
          </a:xfrm>
          <a:prstGeom prst="rect">
            <a:avLst/>
          </a:prstGeom>
          <a:noFill/>
        </p:spPr>
        <p:txBody>
          <a:bodyPr wrap="square" rtlCol="0">
            <a:spAutoFit/>
          </a:bodyPr>
          <a:lstStyle/>
          <a:p>
            <a:pPr marL="285750" indent="-285750">
              <a:buFont typeface="Wingdings" pitchFamily="2" charset="2"/>
              <a:buChar char="§"/>
            </a:pPr>
            <a:r>
              <a:rPr lang="en-US" dirty="0"/>
              <a:t>Fluid properties like viscosity, density, binary diffusion coefficient and miscibility are determined on the molecular scale by the individual properties of the molecules.</a:t>
            </a:r>
          </a:p>
          <a:p>
            <a:pPr marL="285750" indent="-285750">
              <a:buFont typeface="Wingdings" pitchFamily="2" charset="2"/>
              <a:buChar char="§"/>
            </a:pPr>
            <a:endParaRPr lang="en-US" dirty="0"/>
          </a:p>
          <a:p>
            <a:pPr marL="285750" indent="-285750">
              <a:buFont typeface="Wingdings" pitchFamily="2" charset="2"/>
              <a:buChar char="§"/>
            </a:pPr>
            <a:r>
              <a:rPr lang="en-US" dirty="0"/>
              <a:t>On the microscopic scale the configuration of the void space influences the flow behavior through properties like the tortuosity of the flow channels or the pore size distribution, whereas on the macroscopic scale the large scale inhomogeneity plays a role.</a:t>
            </a:r>
          </a:p>
          <a:p>
            <a:pPr marL="285750" indent="-285750">
              <a:buFont typeface="Wingdings" pitchFamily="2" charset="2"/>
              <a:buChar char="§"/>
            </a:pPr>
            <a:endParaRPr lang="en-US" dirty="0"/>
          </a:p>
          <a:p>
            <a:pPr marL="285750" indent="-285750">
              <a:buFont typeface="Wingdings" pitchFamily="2" charset="2"/>
              <a:buChar char="§"/>
            </a:pPr>
            <a:r>
              <a:rPr lang="en-US" dirty="0"/>
              <a:t>The continuum approach is a valid approximation if the mean free path length of the fluid molecules is much smaller than the physical domain of interest.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947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693319"/>
          </a:xfrm>
          <a:prstGeom prst="rect">
            <a:avLst/>
          </a:prstGeom>
          <a:noFill/>
        </p:spPr>
        <p:txBody>
          <a:bodyPr wrap="square" rtlCol="0">
            <a:spAutoFit/>
          </a:bodyPr>
          <a:lstStyle/>
          <a:p>
            <a:pPr marL="285750" indent="-285750">
              <a:buFont typeface="Wingdings" pitchFamily="2" charset="2"/>
              <a:buChar char="§"/>
            </a:pPr>
            <a:r>
              <a:rPr lang="en-US" dirty="0"/>
              <a:t>Accordingly, the flow of a single </a:t>
            </a:r>
            <a:r>
              <a:rPr lang="en-US" dirty="0" err="1"/>
              <a:t>newtonian</a:t>
            </a:r>
            <a:r>
              <a:rPr lang="en-US" dirty="0"/>
              <a:t> fluid in the void space of a porous medium is described on the microscopic level by the </a:t>
            </a:r>
            <a:r>
              <a:rPr lang="en-US" dirty="0" err="1"/>
              <a:t>Navier</a:t>
            </a:r>
            <a:r>
              <a:rPr lang="en-US" dirty="0"/>
              <a:t>–Stokes system of equations with appropriate boundary conditions.</a:t>
            </a:r>
          </a:p>
          <a:p>
            <a:pPr marL="285750" indent="-285750">
              <a:buFont typeface="Wingdings" pitchFamily="2" charset="2"/>
              <a:buChar char="§"/>
            </a:pPr>
            <a:endParaRPr lang="en-US" dirty="0"/>
          </a:p>
          <a:p>
            <a:r>
              <a:rPr lang="en-US" dirty="0"/>
              <a:t>In order to derive a mathematical model on the macroscopic level another continuum is considered.</a:t>
            </a:r>
          </a:p>
          <a:p>
            <a:endParaRPr lang="en-US" dirty="0"/>
          </a:p>
          <a:p>
            <a:r>
              <a:rPr lang="en-US" dirty="0"/>
              <a:t>Each point in the continuum on the macroscopic level is assigned average values over </a:t>
            </a:r>
            <a:r>
              <a:rPr lang="en-US" i="1" dirty="0"/>
              <a:t>elementary volumes </a:t>
            </a:r>
            <a:r>
              <a:rPr lang="en-US" dirty="0"/>
              <a:t>of quantities on the microscopic level.</a:t>
            </a:r>
          </a:p>
          <a:p>
            <a:endParaRPr lang="en-US" dirty="0"/>
          </a:p>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6483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693319"/>
          </a:xfrm>
          <a:prstGeom prst="rect">
            <a:avLst/>
          </a:prstGeom>
          <a:noFill/>
        </p:spPr>
        <p:txBody>
          <a:bodyPr wrap="square" rtlCol="0">
            <a:spAutoFit/>
          </a:bodyPr>
          <a:lstStyle/>
          <a:p>
            <a:pPr marL="285750" indent="-285750">
              <a:buFont typeface="Wingdings" pitchFamily="2" charset="2"/>
              <a:buChar char="§"/>
            </a:pPr>
            <a:r>
              <a:rPr lang="en-US" dirty="0"/>
              <a:t>REPRESENTATIVE ELEMENTARY VOLUME</a:t>
            </a:r>
          </a:p>
          <a:p>
            <a:pPr marL="285750" indent="-285750">
              <a:buFont typeface="Wingdings" pitchFamily="2" charset="2"/>
              <a:buChar char="§"/>
            </a:pPr>
            <a:endParaRPr lang="en-US" dirty="0"/>
          </a:p>
          <a:p>
            <a:r>
              <a:rPr lang="en-US" dirty="0"/>
              <a:t>The averaging process used for passing from the microscopic to the macroscopic level is illustrated for the </a:t>
            </a:r>
            <a:r>
              <a:rPr lang="en-US" i="1" dirty="0"/>
              <a:t>porosity</a:t>
            </a:r>
            <a:r>
              <a:rPr lang="en-US" dirty="0"/>
              <a:t>, a simple geometric property of the porous medium.</a:t>
            </a:r>
          </a:p>
          <a:p>
            <a:endParaRPr lang="en-US" dirty="0"/>
          </a:p>
          <a:p>
            <a:r>
              <a:rPr lang="en-US" dirty="0"/>
              <a:t>The porous medium is supposed to fill the domain </a:t>
            </a:r>
            <a:r>
              <a:rPr lang="el-GR" dirty="0"/>
              <a:t>Ω</a:t>
            </a:r>
            <a:r>
              <a:rPr lang="es-ES" dirty="0"/>
              <a:t> </a:t>
            </a:r>
            <a:r>
              <a:rPr lang="en-US" dirty="0"/>
              <a:t>with volume </a:t>
            </a:r>
            <a:r>
              <a:rPr lang="en-US" dirty="0" err="1"/>
              <a:t>meas</a:t>
            </a:r>
            <a:r>
              <a:rPr lang="en-US" dirty="0"/>
              <a:t> </a:t>
            </a:r>
            <a:r>
              <a:rPr lang="el-GR" dirty="0"/>
              <a:t>Ω</a:t>
            </a:r>
            <a:r>
              <a:rPr lang="en-US" dirty="0"/>
              <a:t>).Let </a:t>
            </a:r>
            <a:r>
              <a:rPr lang="el-GR" dirty="0"/>
              <a:t>Ω</a:t>
            </a:r>
            <a:r>
              <a:rPr lang="en-US" baseline="-25000" dirty="0"/>
              <a:t>0</a:t>
            </a:r>
            <a:r>
              <a:rPr lang="en-US" dirty="0"/>
              <a:t>(x</a:t>
            </a:r>
            <a:r>
              <a:rPr lang="en-US" baseline="-25000" dirty="0"/>
              <a:t>0</a:t>
            </a:r>
            <a:r>
              <a:rPr lang="en-US" dirty="0"/>
              <a:t>)  belongs to </a:t>
            </a:r>
            <a:r>
              <a:rPr lang="el-GR" dirty="0"/>
              <a:t>Ω</a:t>
            </a:r>
            <a:r>
              <a:rPr lang="en-US" dirty="0"/>
              <a:t> be a subdomain of </a:t>
            </a:r>
            <a:r>
              <a:rPr lang="el-GR" dirty="0"/>
              <a:t>Ω</a:t>
            </a:r>
            <a:r>
              <a:rPr lang="en-US" dirty="0"/>
              <a:t> centered at the point x</a:t>
            </a:r>
            <a:r>
              <a:rPr lang="en-US" baseline="-25000" dirty="0"/>
              <a:t>0</a:t>
            </a:r>
            <a:r>
              <a:rPr lang="en-US" dirty="0"/>
              <a:t> on the macroscopic level</a:t>
            </a:r>
          </a:p>
          <a:p>
            <a:endParaRPr lang="en-US" dirty="0"/>
          </a:p>
          <a:p>
            <a:endParaRPr lang="en-US" dirty="0"/>
          </a:p>
          <a:p>
            <a:endParaRPr lang="en-US" dirty="0"/>
          </a:p>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445" y="3895849"/>
            <a:ext cx="44291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167399" y="5987658"/>
            <a:ext cx="4737194" cy="369332"/>
          </a:xfrm>
          <a:prstGeom prst="rect">
            <a:avLst/>
          </a:prstGeom>
        </p:spPr>
        <p:txBody>
          <a:bodyPr wrap="none">
            <a:spAutoFit/>
          </a:bodyPr>
          <a:lstStyle/>
          <a:p>
            <a:r>
              <a:rPr lang="en-US" dirty="0"/>
              <a:t>Figure 9 Illustration of the averaging volume.</a:t>
            </a:r>
          </a:p>
        </p:txBody>
      </p:sp>
    </p:spTree>
    <p:extLst>
      <p:ext uri="{BB962C8B-B14F-4D97-AF65-F5344CB8AC3E}">
        <p14:creationId xmlns:p14="http://schemas.microsoft.com/office/powerpoint/2010/main" val="293043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585323"/>
          </a:xfrm>
          <a:prstGeom prst="rect">
            <a:avLst/>
          </a:prstGeom>
          <a:noFill/>
        </p:spPr>
        <p:txBody>
          <a:bodyPr wrap="square" rtlCol="0">
            <a:spAutoFit/>
          </a:bodyPr>
          <a:lstStyle/>
          <a:p>
            <a:r>
              <a:rPr lang="en-US" dirty="0"/>
              <a:t>Further we define the void space indicator function on the microscopic level:</a:t>
            </a:r>
          </a:p>
          <a:p>
            <a:endParaRPr lang="en-US" dirty="0"/>
          </a:p>
          <a:p>
            <a:endParaRPr lang="en-US" dirty="0"/>
          </a:p>
          <a:p>
            <a:endParaRPr lang="en-US" dirty="0"/>
          </a:p>
          <a:p>
            <a:endParaRPr lang="en-US" dirty="0"/>
          </a:p>
          <a:p>
            <a:endParaRPr lang="en-US" dirty="0"/>
          </a:p>
          <a:p>
            <a:endParaRPr lang="en-US" dirty="0"/>
          </a:p>
          <a:p>
            <a:r>
              <a:rPr lang="en-US" dirty="0"/>
              <a:t>The porosity is given at x</a:t>
            </a:r>
            <a:r>
              <a:rPr lang="en-US" baseline="-25000" dirty="0"/>
              <a:t>0</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005064"/>
            <a:ext cx="38671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436" y="2168060"/>
            <a:ext cx="46958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354827" y="2402494"/>
            <a:ext cx="595035" cy="369332"/>
          </a:xfrm>
          <a:prstGeom prst="rect">
            <a:avLst/>
          </a:prstGeom>
          <a:noFill/>
        </p:spPr>
        <p:txBody>
          <a:bodyPr wrap="none" rtlCol="0">
            <a:spAutoFit/>
          </a:bodyPr>
          <a:lstStyle/>
          <a:p>
            <a:r>
              <a:rPr lang="en-US" dirty="0"/>
              <a:t>(15)</a:t>
            </a:r>
          </a:p>
        </p:txBody>
      </p:sp>
      <p:sp>
        <p:nvSpPr>
          <p:cNvPr id="11" name="10 CuadroTexto"/>
          <p:cNvSpPr txBox="1"/>
          <p:nvPr/>
        </p:nvSpPr>
        <p:spPr>
          <a:xfrm>
            <a:off x="6354827" y="4296648"/>
            <a:ext cx="595035" cy="369332"/>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1434922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79076"/>
            <a:ext cx="65627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862322"/>
          </a:xfrm>
          <a:prstGeom prst="rect">
            <a:avLst/>
          </a:prstGeom>
          <a:noFill/>
        </p:spPr>
        <p:txBody>
          <a:bodyPr wrap="square" rtlCol="0">
            <a:spAutoFit/>
          </a:bodyPr>
          <a:lstStyle/>
          <a:p>
            <a:r>
              <a:rPr lang="en-US" dirty="0"/>
              <a:t>The macroscopic quantity porosity is obtained by averaging over the microscopic void space indicator function.</a:t>
            </a:r>
          </a:p>
          <a:p>
            <a:endParaRPr lang="en-US" dirty="0"/>
          </a:p>
          <a:p>
            <a:r>
              <a:rPr lang="en-US" dirty="0"/>
              <a:t>Plotting  the value of </a:t>
            </a:r>
            <a:r>
              <a:rPr lang="el-GR" dirty="0"/>
              <a:t>Ω</a:t>
            </a:r>
            <a:r>
              <a:rPr lang="en-US" dirty="0"/>
              <a:t>(x</a:t>
            </a:r>
            <a:r>
              <a:rPr lang="en-US" baseline="-25000" dirty="0"/>
              <a:t>0</a:t>
            </a:r>
            <a:r>
              <a:rPr lang="en-US" dirty="0"/>
              <a:t>) at a fixed position x</a:t>
            </a:r>
            <a:r>
              <a:rPr lang="en-US" baseline="-25000" dirty="0"/>
              <a:t>0 </a:t>
            </a:r>
            <a:r>
              <a:rPr lang="en-US" dirty="0"/>
              <a:t>for different diameters d of the averaging volume </a:t>
            </a:r>
            <a:r>
              <a:rPr lang="el-GR" dirty="0"/>
              <a:t>Ω</a:t>
            </a:r>
            <a:r>
              <a:rPr lang="en-US" baseline="-25000" dirty="0"/>
              <a:t>0</a:t>
            </a:r>
            <a:r>
              <a:rPr lang="en-US" dirty="0"/>
              <a:t>(x</a:t>
            </a:r>
            <a:r>
              <a:rPr lang="en-US" baseline="-25000" dirty="0"/>
              <a:t>0</a:t>
            </a:r>
            <a:r>
              <a:rPr lang="en-US" dirty="0"/>
              <a:t>).</a:t>
            </a:r>
          </a:p>
          <a:p>
            <a:endParaRPr lang="en-US" dirty="0"/>
          </a:p>
          <a:p>
            <a:endParaRPr lang="en-US" dirty="0"/>
          </a:p>
          <a:p>
            <a:endParaRPr lang="en-US" dirty="0"/>
          </a:p>
          <a:p>
            <a:endParaRPr lang="en-US" dirty="0"/>
          </a:p>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5 Rectángulo"/>
          <p:cNvSpPr/>
          <p:nvPr/>
        </p:nvSpPr>
        <p:spPr>
          <a:xfrm>
            <a:off x="1475656" y="5788726"/>
            <a:ext cx="6624736" cy="369332"/>
          </a:xfrm>
          <a:prstGeom prst="rect">
            <a:avLst/>
          </a:prstGeom>
        </p:spPr>
        <p:txBody>
          <a:bodyPr wrap="square">
            <a:spAutoFit/>
          </a:bodyPr>
          <a:lstStyle/>
          <a:p>
            <a:r>
              <a:rPr lang="en-US" dirty="0"/>
              <a:t>Figure 10 Porosity </a:t>
            </a:r>
            <a:r>
              <a:rPr lang="el-GR" dirty="0"/>
              <a:t>Φ</a:t>
            </a:r>
            <a:r>
              <a:rPr lang="en-US" dirty="0"/>
              <a:t> for different sizes of averaging volumes.</a:t>
            </a:r>
          </a:p>
        </p:txBody>
      </p:sp>
    </p:spTree>
    <p:extLst>
      <p:ext uri="{BB962C8B-B14F-4D97-AF65-F5344CB8AC3E}">
        <p14:creationId xmlns:p14="http://schemas.microsoft.com/office/powerpoint/2010/main" val="296899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mc:AlternateContent xmlns:mc="http://schemas.openxmlformats.org/markup-compatibility/2006" xmlns:a14="http://schemas.microsoft.com/office/drawing/2010/main">
        <mc:Choice Requires="a14">
          <p:sp>
            <p:nvSpPr>
              <p:cNvPr id="2" name="1 CuadroTexto"/>
              <p:cNvSpPr txBox="1"/>
              <p:nvPr/>
            </p:nvSpPr>
            <p:spPr>
              <a:xfrm>
                <a:off x="827584" y="1340768"/>
                <a:ext cx="7920880" cy="2862322"/>
              </a:xfrm>
              <a:prstGeom prst="rect">
                <a:avLst/>
              </a:prstGeom>
              <a:noFill/>
            </p:spPr>
            <p:txBody>
              <a:bodyPr wrap="square" rtlCol="0">
                <a:spAutoFit/>
              </a:bodyPr>
              <a:lstStyle/>
              <a:p>
                <a:r>
                  <a:rPr lang="en-US" dirty="0"/>
                  <a:t>For very small averaging volumes the discontinuity of </a:t>
                </a:r>
                <a14:m>
                  <m:oMath xmlns:m="http://schemas.openxmlformats.org/officeDocument/2006/math">
                    <m:r>
                      <a:rPr lang="en-US" i="1">
                        <a:latin typeface="Cambria Math"/>
                        <a:ea typeface="Cambria Math"/>
                      </a:rPr>
                      <m:t>𝛾</m:t>
                    </m:r>
                  </m:oMath>
                </a14:m>
                <a:r>
                  <a:rPr lang="en-US" dirty="0"/>
                  <a:t>  produces large variations in </a:t>
                </a:r>
                <a:r>
                  <a:rPr lang="el-GR" dirty="0"/>
                  <a:t>Φ</a:t>
                </a:r>
                <a:r>
                  <a:rPr lang="en-US" dirty="0"/>
                  <a:t>, then at diameter </a:t>
                </a:r>
                <a:r>
                  <a:rPr lang="en-US" i="1" dirty="0"/>
                  <a:t>l</a:t>
                </a:r>
                <a:r>
                  <a:rPr lang="en-US" dirty="0"/>
                  <a:t> the average stabilizes and for averaging volumes with diameter larger than L the large scale </a:t>
                </a:r>
                <a:r>
                  <a:rPr lang="en-US" dirty="0" err="1"/>
                  <a:t>inhomogeneities</a:t>
                </a:r>
                <a:r>
                  <a:rPr lang="en-US" dirty="0"/>
                  <a:t> of the porous medium destabilize the average again.</a:t>
                </a:r>
              </a:p>
              <a:p>
                <a:endParaRPr lang="en-US" dirty="0"/>
              </a:p>
              <a:p>
                <a:endParaRPr lang="en-US" dirty="0"/>
              </a:p>
              <a:p>
                <a:r>
                  <a:rPr lang="en-US" dirty="0"/>
                  <a:t>The averaging volume </a:t>
                </a:r>
                <a:r>
                  <a:rPr lang="el-GR" dirty="0"/>
                  <a:t>Ω</a:t>
                </a:r>
                <a:r>
                  <a:rPr lang="en-US" baseline="-25000" dirty="0"/>
                  <a:t>0</a:t>
                </a:r>
                <a:r>
                  <a:rPr lang="en-US" dirty="0"/>
                  <a:t>(x</a:t>
                </a:r>
                <a:r>
                  <a:rPr lang="en-US" baseline="-25000" dirty="0"/>
                  <a:t>0</a:t>
                </a:r>
                <a:r>
                  <a:rPr lang="en-US" dirty="0"/>
                  <a:t>) is called a representative elementary volume</a:t>
                </a:r>
              </a:p>
              <a:p>
                <a:r>
                  <a:rPr lang="en-US" dirty="0"/>
                  <a:t>(REV) if such length scales</a:t>
                </a:r>
                <a:r>
                  <a:rPr lang="en-US" i="1" dirty="0"/>
                  <a:t> l </a:t>
                </a:r>
                <a:r>
                  <a:rPr lang="en-US" dirty="0"/>
                  <a:t>and L as shown in figure and it  can be identified where the value of the averaged quantity does not depend on the size of the averaging volume.</a:t>
                </a:r>
              </a:p>
            </p:txBody>
          </p:sp>
        </mc:Choice>
        <mc:Fallback xmlns="">
          <p:sp>
            <p:nvSpPr>
              <p:cNvPr id="2" name="1 CuadroTexto"/>
              <p:cNvSpPr txBox="1">
                <a:spLocks noRot="1" noChangeAspect="1" noMove="1" noResize="1" noEditPoints="1" noAdjustHandles="1" noChangeArrowheads="1" noChangeShapeType="1" noTextEdit="1"/>
              </p:cNvSpPr>
              <p:nvPr/>
            </p:nvSpPr>
            <p:spPr>
              <a:xfrm>
                <a:off x="827584" y="1340768"/>
                <a:ext cx="7920880" cy="2862322"/>
              </a:xfrm>
              <a:prstGeom prst="rect">
                <a:avLst/>
              </a:prstGeom>
              <a:blipFill rotWithShape="1">
                <a:blip r:embed="rId3"/>
                <a:stretch>
                  <a:fillRect l="-693" t="-1066" b="-2559"/>
                </a:stretch>
              </a:blipFill>
            </p:spPr>
            <p:txBody>
              <a:bodyPr/>
              <a:lstStyle/>
              <a:p>
                <a:r>
                  <a:rPr lang="en-US">
                    <a:noFill/>
                  </a:rPr>
                  <a:t> </a:t>
                </a:r>
              </a:p>
            </p:txBody>
          </p:sp>
        </mc:Fallback>
      </mc:AlternateContent>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365104"/>
            <a:ext cx="21812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47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920880" cy="1477328"/>
          </a:xfrm>
          <a:prstGeom prst="rect">
            <a:avLst/>
          </a:prstGeom>
          <a:noFill/>
        </p:spPr>
        <p:txBody>
          <a:bodyPr wrap="square" rtlCol="0">
            <a:spAutoFit/>
          </a:bodyPr>
          <a:lstStyle/>
          <a:p>
            <a:pPr marL="285750" indent="-285750">
              <a:buFont typeface="Arial" pitchFamily="34" charset="0"/>
              <a:buChar char="•"/>
            </a:pPr>
            <a:r>
              <a:rPr lang="en-US" dirty="0"/>
              <a:t>HETEROGENEITY AND ANISOTROPY</a:t>
            </a:r>
          </a:p>
          <a:p>
            <a:pPr marL="285750" indent="-285750">
              <a:buFont typeface="Arial" pitchFamily="34" charset="0"/>
              <a:buChar char="•"/>
            </a:pPr>
            <a:endParaRPr lang="en-US" dirty="0"/>
          </a:p>
          <a:p>
            <a:r>
              <a:rPr lang="en-US" dirty="0"/>
              <a:t>A porous medium is said to be </a:t>
            </a:r>
            <a:r>
              <a:rPr lang="en-US" i="1" dirty="0"/>
              <a:t>homogeneous </a:t>
            </a:r>
            <a:r>
              <a:rPr lang="en-US" dirty="0"/>
              <a:t>with respect to a macroscopic</a:t>
            </a:r>
          </a:p>
          <a:p>
            <a:r>
              <a:rPr lang="en-US" dirty="0"/>
              <a:t>(averaged) quantity if that parameter has the same value throughout the domain. Otherwise it is called </a:t>
            </a:r>
            <a:r>
              <a:rPr lang="en-US" i="1" dirty="0"/>
              <a:t>heterogeneous</a:t>
            </a:r>
            <a:r>
              <a:rPr lang="en-US" dirty="0"/>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91001"/>
            <a:ext cx="69532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83568" y="5445224"/>
            <a:ext cx="8064896" cy="646331"/>
          </a:xfrm>
          <a:prstGeom prst="rect">
            <a:avLst/>
          </a:prstGeom>
        </p:spPr>
        <p:txBody>
          <a:bodyPr wrap="square">
            <a:spAutoFit/>
          </a:bodyPr>
          <a:lstStyle/>
          <a:p>
            <a:r>
              <a:rPr lang="en-US" dirty="0"/>
              <a:t>Figure 11 Porous media illustrating the concepts of heterogeneity and anisotropy.</a:t>
            </a:r>
          </a:p>
        </p:txBody>
      </p:sp>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974252"/>
            <a:ext cx="4781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30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920880" cy="1754326"/>
          </a:xfrm>
          <a:prstGeom prst="rect">
            <a:avLst/>
          </a:prstGeom>
          <a:noFill/>
        </p:spPr>
        <p:txBody>
          <a:bodyPr wrap="square" rtlCol="0">
            <a:spAutoFit/>
          </a:bodyPr>
          <a:lstStyle/>
          <a:p>
            <a:r>
              <a:rPr lang="en-US" dirty="0"/>
              <a:t>Macroscopic </a:t>
            </a:r>
            <a:r>
              <a:rPr lang="en-US" dirty="0" err="1"/>
              <a:t>tensorial</a:t>
            </a:r>
            <a:r>
              <a:rPr lang="en-US" dirty="0"/>
              <a:t> quantities can also vary with direction, in that case the</a:t>
            </a:r>
          </a:p>
          <a:p>
            <a:r>
              <a:rPr lang="en-US" dirty="0"/>
              <a:t>porous medium is called </a:t>
            </a:r>
            <a:r>
              <a:rPr lang="en-US" i="1" dirty="0"/>
              <a:t>anisotropic </a:t>
            </a:r>
            <a:r>
              <a:rPr lang="en-US" dirty="0"/>
              <a:t>with respect to that quantity. Otherwise</a:t>
            </a:r>
          </a:p>
          <a:p>
            <a:r>
              <a:rPr lang="en-US" dirty="0"/>
              <a:t>it is called </a:t>
            </a:r>
            <a:r>
              <a:rPr lang="en-US" i="1" dirty="0"/>
              <a:t>isotropic</a:t>
            </a:r>
            <a:r>
              <a:rPr lang="en-US" dirty="0"/>
              <a:t>. </a:t>
            </a:r>
          </a:p>
          <a:p>
            <a:endParaRPr lang="en-US" dirty="0"/>
          </a:p>
          <a:p>
            <a:r>
              <a:rPr lang="en-US" dirty="0"/>
              <a:t>The corresponding macroscopic quantity called </a:t>
            </a:r>
            <a:r>
              <a:rPr lang="en-US" i="1" dirty="0"/>
              <a:t>permeability </a:t>
            </a:r>
            <a:r>
              <a:rPr lang="en-US" dirty="0"/>
              <a:t>will be</a:t>
            </a:r>
          </a:p>
          <a:p>
            <a:r>
              <a:rPr lang="en-US" dirty="0"/>
              <a:t>anisotropic.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35132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2862322"/>
          </a:xfrm>
          <a:prstGeom prst="rect">
            <a:avLst/>
          </a:prstGeom>
          <a:noFill/>
        </p:spPr>
        <p:txBody>
          <a:bodyPr wrap="square" rtlCol="0">
            <a:spAutoFit/>
          </a:bodyPr>
          <a:lstStyle/>
          <a:p>
            <a:pPr marL="285750" indent="-285750">
              <a:buFont typeface="Arial" pitchFamily="34" charset="0"/>
              <a:buChar char="•"/>
            </a:pPr>
            <a:r>
              <a:rPr lang="en-US" cap="all" dirty="0"/>
              <a:t>Single–Phase Fluid Flow and Transport</a:t>
            </a:r>
          </a:p>
          <a:p>
            <a:pPr marL="285750" indent="-285750">
              <a:buFont typeface="Arial" pitchFamily="34" charset="0"/>
              <a:buChar char="•"/>
            </a:pPr>
            <a:endParaRPr lang="en-US" cap="all" dirty="0"/>
          </a:p>
          <a:p>
            <a:r>
              <a:rPr lang="en-US" dirty="0"/>
              <a:t>Consider macroscopic equations for flow and transport in porous media when the void space is filled with a single fluid.</a:t>
            </a:r>
          </a:p>
          <a:p>
            <a:endParaRPr lang="en-US" cap="all" dirty="0"/>
          </a:p>
          <a:p>
            <a:pPr marL="285750" indent="-285750">
              <a:buFont typeface="Arial" pitchFamily="34" charset="0"/>
              <a:buChar char="•"/>
            </a:pPr>
            <a:r>
              <a:rPr lang="en-US" dirty="0"/>
              <a:t>FLUID MASS CONSERVATION</a:t>
            </a:r>
          </a:p>
          <a:p>
            <a:pPr marL="285750" indent="-285750">
              <a:buFont typeface="Arial" pitchFamily="34" charset="0"/>
              <a:buChar char="•"/>
            </a:pPr>
            <a:endParaRPr lang="en-US" cap="all" dirty="0"/>
          </a:p>
          <a:p>
            <a:r>
              <a:rPr lang="en-US" dirty="0"/>
              <a:t>Suppose that the porous medium fills the domain           then the macroscopic fluid mass conservation is expressed by the partial differential equation is given by:</a:t>
            </a: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8144" y="3285459"/>
            <a:ext cx="648072" cy="2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365104"/>
            <a:ext cx="34956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797347" y="4547150"/>
            <a:ext cx="595035"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36817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3754874"/>
          </a:xfrm>
          <a:prstGeom prst="rect">
            <a:avLst/>
          </a:prstGeom>
          <a:noFill/>
        </p:spPr>
        <p:txBody>
          <a:bodyPr wrap="square" rtlCol="0">
            <a:spAutoFit/>
          </a:bodyPr>
          <a:lstStyle/>
          <a:p>
            <a:pPr marL="342900" indent="-342900">
              <a:buFont typeface="Arial" pitchFamily="34" charset="0"/>
              <a:buChar char="•"/>
            </a:pPr>
            <a:r>
              <a:rPr lang="en-US" sz="2000" dirty="0"/>
              <a:t>Definition</a:t>
            </a:r>
          </a:p>
          <a:p>
            <a:pPr lvl="1"/>
            <a:endParaRPr lang="en-US" sz="2000" dirty="0"/>
          </a:p>
          <a:p>
            <a:pPr marL="742950" lvl="1" indent="-285750">
              <a:buFont typeface="Wingdings" pitchFamily="2" charset="2"/>
              <a:buChar char="§"/>
            </a:pPr>
            <a:r>
              <a:rPr lang="en-US" dirty="0"/>
              <a:t>A </a:t>
            </a:r>
            <a:r>
              <a:rPr lang="en-US" i="1" dirty="0"/>
              <a:t>phase </a:t>
            </a:r>
            <a:r>
              <a:rPr lang="en-US" dirty="0"/>
              <a:t>is defined in  as a chemically homogeneous portion of a system under consideration that is separated from other such portions by a definite physical boundary. </a:t>
            </a:r>
          </a:p>
          <a:p>
            <a:endParaRPr lang="en-US" dirty="0"/>
          </a:p>
          <a:p>
            <a:pPr lvl="3"/>
            <a:r>
              <a:rPr lang="en-US" i="1" dirty="0"/>
              <a:t>Single–phase system </a:t>
            </a:r>
            <a:r>
              <a:rPr lang="en-US" dirty="0"/>
              <a:t>the void space of the porous medium is filled by a single fluid.</a:t>
            </a:r>
          </a:p>
          <a:p>
            <a:pPr lvl="2"/>
            <a:endParaRPr lang="en-US" dirty="0"/>
          </a:p>
          <a:p>
            <a:pPr lvl="3"/>
            <a:r>
              <a:rPr lang="en-US" dirty="0"/>
              <a:t>M</a:t>
            </a:r>
            <a:r>
              <a:rPr lang="en-US" i="1" dirty="0"/>
              <a:t>ultiphase system </a:t>
            </a:r>
            <a:r>
              <a:rPr lang="en-US" dirty="0"/>
              <a:t>the void space is filled by two or more fluids that are </a:t>
            </a:r>
            <a:r>
              <a:rPr lang="en-US" i="1" dirty="0"/>
              <a:t>immiscible </a:t>
            </a:r>
            <a:r>
              <a:rPr lang="en-US" dirty="0"/>
              <a:t>with each other, </a:t>
            </a:r>
            <a:r>
              <a:rPr lang="en-US" dirty="0" err="1"/>
              <a:t>i</a:t>
            </a:r>
            <a:r>
              <a:rPr lang="en-US" dirty="0"/>
              <a:t>. e. they maintain a distinct boundary between them (e. g. water and oil).</a:t>
            </a:r>
          </a:p>
        </p:txBody>
      </p:sp>
    </p:spTree>
    <p:extLst>
      <p:ext uri="{BB962C8B-B14F-4D97-AF65-F5344CB8AC3E}">
        <p14:creationId xmlns:p14="http://schemas.microsoft.com/office/powerpoint/2010/main" val="1889997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4801314"/>
          </a:xfrm>
          <a:prstGeom prst="rect">
            <a:avLst/>
          </a:prstGeom>
          <a:noFill/>
        </p:spPr>
        <p:txBody>
          <a:bodyPr wrap="square" rtlCol="0">
            <a:spAutoFit/>
          </a:bodyPr>
          <a:lstStyle/>
          <a:p>
            <a:r>
              <a:rPr lang="en-US" dirty="0"/>
              <a:t>In its integral form this equation states that the rate of change of fluid mass in an arbitrary control volume  V belongs to </a:t>
            </a:r>
            <a:r>
              <a:rPr lang="el-GR" dirty="0"/>
              <a:t>Ω</a:t>
            </a:r>
            <a:r>
              <a:rPr lang="en-US" dirty="0"/>
              <a:t> is equal to the net flow over the surface ∂</a:t>
            </a:r>
            <a:r>
              <a:rPr lang="en-US" i="1" dirty="0"/>
              <a:t>V </a:t>
            </a:r>
            <a:r>
              <a:rPr lang="en-US" dirty="0"/>
              <a:t>and the contribution of sources or sinks within </a:t>
            </a:r>
            <a:r>
              <a:rPr lang="en-US" i="1" dirty="0"/>
              <a:t>V.</a:t>
            </a:r>
          </a:p>
          <a:p>
            <a:endParaRPr lang="en-US" i="1" cap="all" dirty="0"/>
          </a:p>
          <a:p>
            <a:r>
              <a:rPr lang="en-US" cap="all" dirty="0"/>
              <a:t>Φ(</a:t>
            </a:r>
            <a:r>
              <a:rPr lang="en-US" dirty="0"/>
              <a:t>X</a:t>
            </a:r>
            <a:r>
              <a:rPr lang="en-US" cap="all" dirty="0"/>
              <a:t>): </a:t>
            </a:r>
            <a:r>
              <a:rPr lang="en-US" dirty="0"/>
              <a:t>Porosity</a:t>
            </a:r>
            <a:r>
              <a:rPr lang="en-US" cap="all" dirty="0"/>
              <a:t> </a:t>
            </a:r>
            <a:r>
              <a:rPr lang="en-US" dirty="0"/>
              <a:t>of the porous medium. It is a function of position in the case of heterogeneous media.</a:t>
            </a:r>
          </a:p>
          <a:p>
            <a:endParaRPr lang="en-US" dirty="0"/>
          </a:p>
          <a:p>
            <a:r>
              <a:rPr lang="en-US" dirty="0"/>
              <a:t>ρ(x; t): Density of the fluid given in [kg/m</a:t>
            </a:r>
            <a:r>
              <a:rPr lang="en-US" baseline="30000" dirty="0"/>
              <a:t>3</a:t>
            </a:r>
            <a:r>
              <a:rPr lang="en-US" dirty="0"/>
              <a:t>]. The density is either</a:t>
            </a:r>
          </a:p>
          <a:p>
            <a:r>
              <a:rPr lang="en-US" dirty="0"/>
              <a:t>constant when the fluid is incompressible or can be assumed an equation</a:t>
            </a:r>
          </a:p>
          <a:p>
            <a:r>
              <a:rPr lang="en-US" dirty="0"/>
              <a:t>of state for ideal gases where density is connected to fluid pressure p = </a:t>
            </a:r>
            <a:r>
              <a:rPr lang="el-GR" dirty="0"/>
              <a:t>ρ</a:t>
            </a:r>
            <a:r>
              <a:rPr lang="en-US" dirty="0" err="1"/>
              <a:t>RT</a:t>
            </a:r>
            <a:endParaRPr lang="en-US" dirty="0"/>
          </a:p>
          <a:p>
            <a:endParaRPr lang="en-US" dirty="0"/>
          </a:p>
          <a:p>
            <a:r>
              <a:rPr lang="en-US" dirty="0"/>
              <a:t>u(x; t): Macroscopic apparent velocity in [m/s]. This velocity is obtained</a:t>
            </a:r>
          </a:p>
          <a:p>
            <a:r>
              <a:rPr lang="en-US" dirty="0"/>
              <a:t>by a macroscopic observer. On the microscopic level the flow takes</a:t>
            </a:r>
          </a:p>
          <a:p>
            <a:r>
              <a:rPr lang="en-US" dirty="0"/>
              <a:t>only place through the pore channels of the porous medium where an</a:t>
            </a:r>
          </a:p>
          <a:p>
            <a:r>
              <a:rPr lang="en-US" dirty="0"/>
              <a:t>average velocity of u/Φ is observed.</a:t>
            </a:r>
          </a:p>
          <a:p>
            <a:endParaRPr lang="en-US" dirty="0"/>
          </a:p>
          <a:p>
            <a:r>
              <a:rPr lang="en-US" dirty="0"/>
              <a:t>q(x; t) Specific source/sink term with dimensions [s</a:t>
            </a:r>
            <a:r>
              <a:rPr lang="en-US" baseline="30000" dirty="0"/>
              <a:t>-1</a:t>
            </a:r>
            <a:r>
              <a:rPr lang="en-US" dirty="0"/>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88363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4801314"/>
          </a:xfrm>
          <a:prstGeom prst="rect">
            <a:avLst/>
          </a:prstGeom>
          <a:noFill/>
        </p:spPr>
        <p:txBody>
          <a:bodyPr wrap="square" rtlCol="0">
            <a:spAutoFit/>
          </a:bodyPr>
          <a:lstStyle/>
          <a:p>
            <a:pPr marL="285750" indent="-285750">
              <a:buFont typeface="Arial" pitchFamily="34" charset="0"/>
              <a:buChar char="•"/>
            </a:pPr>
            <a:r>
              <a:rPr lang="en-US" dirty="0"/>
              <a:t>DARCY’S LAW</a:t>
            </a:r>
          </a:p>
          <a:p>
            <a:pPr marL="285750" indent="-285750">
              <a:buFont typeface="Arial" pitchFamily="34" charset="0"/>
              <a:buChar char="•"/>
            </a:pPr>
            <a:endParaRPr lang="en-US" dirty="0"/>
          </a:p>
          <a:p>
            <a:r>
              <a:rPr lang="en-US" dirty="0"/>
              <a:t>It can be shown that under appropriate assumptions the momentum conservation of the </a:t>
            </a:r>
            <a:r>
              <a:rPr lang="en-US" dirty="0" err="1"/>
              <a:t>Navier</a:t>
            </a:r>
            <a:r>
              <a:rPr lang="en-US" dirty="0"/>
              <a:t>–Stokes equation reduces to the Darcy–Law on the macroscopic level which is given by</a:t>
            </a:r>
          </a:p>
          <a:p>
            <a:endParaRPr lang="en-US" dirty="0"/>
          </a:p>
          <a:p>
            <a:endParaRPr lang="en-US" dirty="0"/>
          </a:p>
          <a:p>
            <a:endParaRPr lang="en-US" dirty="0"/>
          </a:p>
          <a:p>
            <a:r>
              <a:rPr lang="en-US" dirty="0"/>
              <a:t>This relation was discovered experimentally for the one–dimensional case by H. Darcy in 1856. It is basically a consequence of property (P3) of the porous medium.</a:t>
            </a:r>
          </a:p>
          <a:p>
            <a:endParaRPr lang="en-US" dirty="0"/>
          </a:p>
          <a:p>
            <a:r>
              <a:rPr lang="en-US" dirty="0"/>
              <a:t>p(x; t): Fluid pressure in [Pa] = [N/m</a:t>
            </a:r>
            <a:r>
              <a:rPr lang="en-US" baseline="30000" dirty="0"/>
              <a:t>2</a:t>
            </a:r>
            <a:r>
              <a:rPr lang="en-US" dirty="0"/>
              <a:t>]. This will be the unknown function</a:t>
            </a:r>
          </a:p>
          <a:p>
            <a:r>
              <a:rPr lang="en-US" dirty="0"/>
              <a:t>to be determined by the flow model.</a:t>
            </a:r>
          </a:p>
          <a:p>
            <a:endParaRPr lang="en-US" dirty="0"/>
          </a:p>
          <a:p>
            <a:r>
              <a:rPr lang="en-US" dirty="0"/>
              <a:t>g: Gravity vector pointing in the direction of gravity with size g (gravitational</a:t>
            </a:r>
          </a:p>
          <a:p>
            <a:r>
              <a:rPr lang="en-US" dirty="0"/>
              <a:t>acceleration). Dimension is [m/s</a:t>
            </a:r>
            <a:r>
              <a:rPr lang="en-US" baseline="30000" dirty="0"/>
              <a:t>2</a:t>
            </a:r>
            <a:r>
              <a:rPr lang="en-US" dirty="0"/>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829343"/>
            <a:ext cx="26574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588223" y="3012882"/>
            <a:ext cx="595035" cy="369332"/>
          </a:xfrm>
          <a:prstGeom prst="rect">
            <a:avLst/>
          </a:prstGeom>
          <a:noFill/>
        </p:spPr>
        <p:txBody>
          <a:bodyPr wrap="none" rtlCol="0">
            <a:spAutoFit/>
          </a:bodyPr>
          <a:lstStyle/>
          <a:p>
            <a:r>
              <a:rPr lang="en-US" dirty="0"/>
              <a:t>(18)</a:t>
            </a:r>
          </a:p>
        </p:txBody>
      </p:sp>
    </p:spTree>
    <p:extLst>
      <p:ext uri="{BB962C8B-B14F-4D97-AF65-F5344CB8AC3E}">
        <p14:creationId xmlns:p14="http://schemas.microsoft.com/office/powerpoint/2010/main" val="2433885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2585323"/>
          </a:xfrm>
          <a:prstGeom prst="rect">
            <a:avLst/>
          </a:prstGeom>
          <a:noFill/>
        </p:spPr>
        <p:txBody>
          <a:bodyPr wrap="square" rtlCol="0">
            <a:spAutoFit/>
          </a:bodyPr>
          <a:lstStyle/>
          <a:p>
            <a:r>
              <a:rPr lang="en-US" dirty="0"/>
              <a:t>K(x): Symmetric tensor of absolute permeability with dimensions [m</a:t>
            </a:r>
            <a:r>
              <a:rPr lang="en-US" baseline="30000" dirty="0"/>
              <a:t>2</a:t>
            </a:r>
            <a:r>
              <a:rPr lang="en-US" dirty="0"/>
              <a:t>]. It</a:t>
            </a:r>
          </a:p>
          <a:p>
            <a:r>
              <a:rPr lang="en-US" dirty="0"/>
              <a:t>is a parameter of the solid matrix only and may depend on position in the case of a heterogeneous porous medium. Furthermore K may be anisotropic if the porous medium has a preferred flow direction.</a:t>
            </a:r>
          </a:p>
          <a:p>
            <a:endParaRPr lang="en-US" dirty="0"/>
          </a:p>
          <a:p>
            <a:r>
              <a:rPr lang="en-US" dirty="0"/>
              <a:t>μ(x; t): Dynamic viscosity of the fluid given in [Pa s]. In the applications</a:t>
            </a:r>
          </a:p>
          <a:p>
            <a:r>
              <a:rPr lang="en-US" dirty="0"/>
              <a:t>considered here μ is either constant or a function of pressure.</a:t>
            </a:r>
          </a:p>
          <a:p>
            <a:endParaRPr lang="en-US" dirty="0"/>
          </a:p>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3573016"/>
            <a:ext cx="6264696" cy="263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79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2585323"/>
          </a:xfrm>
          <a:prstGeom prst="rect">
            <a:avLst/>
          </a:prstGeom>
          <a:noFill/>
        </p:spPr>
        <p:txBody>
          <a:bodyPr wrap="square" rtlCol="0">
            <a:spAutoFit/>
          </a:bodyPr>
          <a:lstStyle/>
          <a:p>
            <a:r>
              <a:rPr lang="en-US" dirty="0"/>
              <a:t>Inserting equation (18) in (17) yields a single equation for the fluid pressure</a:t>
            </a:r>
          </a:p>
          <a:p>
            <a:endParaRPr lang="en-US" dirty="0"/>
          </a:p>
          <a:p>
            <a:endParaRPr lang="en-US" dirty="0"/>
          </a:p>
          <a:p>
            <a:endParaRPr lang="en-US" dirty="0"/>
          </a:p>
          <a:p>
            <a:endParaRPr lang="en-US" dirty="0"/>
          </a:p>
          <a:p>
            <a:endParaRPr lang="en-US" dirty="0"/>
          </a:p>
          <a:p>
            <a:r>
              <a:rPr lang="en-US" dirty="0"/>
              <a:t> </a:t>
            </a:r>
          </a:p>
          <a:p>
            <a:endParaRPr lang="en-US" dirty="0"/>
          </a:p>
          <a:p>
            <a:r>
              <a:rPr lang="en-US" dirty="0"/>
              <a:t>with initial and boundary conditions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4864"/>
            <a:ext cx="51244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082794" y="2377385"/>
            <a:ext cx="595035" cy="369332"/>
          </a:xfrm>
          <a:prstGeom prst="rect">
            <a:avLst/>
          </a:prstGeom>
          <a:noFill/>
        </p:spPr>
        <p:txBody>
          <a:bodyPr wrap="none" rtlCol="0">
            <a:spAutoFit/>
          </a:bodyPr>
          <a:lstStyle/>
          <a:p>
            <a:r>
              <a:rPr lang="en-US" dirty="0"/>
              <a:t>(19)</a:t>
            </a:r>
          </a:p>
        </p:txBody>
      </p:sp>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768" y="4005064"/>
            <a:ext cx="60293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401566" y="4833739"/>
            <a:ext cx="4228465" cy="369332"/>
          </a:xfrm>
          <a:prstGeom prst="rect">
            <a:avLst/>
          </a:prstGeom>
        </p:spPr>
        <p:txBody>
          <a:bodyPr wrap="none">
            <a:spAutoFit/>
          </a:bodyPr>
          <a:lstStyle/>
          <a:p>
            <a:r>
              <a:rPr lang="en-US" dirty="0" err="1"/>
              <a:t>Dirichlet</a:t>
            </a:r>
            <a:r>
              <a:rPr lang="en-US" dirty="0"/>
              <a:t> boundary, Neumann boundary,</a:t>
            </a:r>
          </a:p>
        </p:txBody>
      </p:sp>
      <p:sp>
        <p:nvSpPr>
          <p:cNvPr id="8" name="7 Rectángulo"/>
          <p:cNvSpPr/>
          <p:nvPr/>
        </p:nvSpPr>
        <p:spPr>
          <a:xfrm>
            <a:off x="813065" y="5256246"/>
            <a:ext cx="8079415" cy="923330"/>
          </a:xfrm>
          <a:prstGeom prst="rect">
            <a:avLst/>
          </a:prstGeom>
        </p:spPr>
        <p:txBody>
          <a:bodyPr wrap="square">
            <a:spAutoFit/>
          </a:bodyPr>
          <a:lstStyle/>
          <a:p>
            <a:r>
              <a:rPr lang="en-US" dirty="0"/>
              <a:t>In the case of a compressible fluid Eq. (19) is of parabolic type, in the incompressible case it is of elliptic type. (then the initial condition is not</a:t>
            </a:r>
          </a:p>
          <a:p>
            <a:r>
              <a:rPr lang="en-US" dirty="0"/>
              <a:t>necessary).</a:t>
            </a:r>
          </a:p>
        </p:txBody>
      </p:sp>
    </p:spTree>
    <p:extLst>
      <p:ext uri="{BB962C8B-B14F-4D97-AF65-F5344CB8AC3E}">
        <p14:creationId xmlns:p14="http://schemas.microsoft.com/office/powerpoint/2010/main" val="821521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5078313"/>
          </a:xfrm>
          <a:prstGeom prst="rect">
            <a:avLst/>
          </a:prstGeom>
          <a:noFill/>
        </p:spPr>
        <p:txBody>
          <a:bodyPr wrap="square" rtlCol="0">
            <a:spAutoFit/>
          </a:bodyPr>
          <a:lstStyle/>
          <a:p>
            <a:pPr marL="285750" indent="-285750">
              <a:buFont typeface="Arial" pitchFamily="34" charset="0"/>
              <a:buChar char="•"/>
            </a:pPr>
            <a:r>
              <a:rPr lang="en-US" cap="all" dirty="0"/>
              <a:t>Microscopic Considerations of Multiphase Systems</a:t>
            </a:r>
          </a:p>
          <a:p>
            <a:pPr marL="285750" indent="-285750">
              <a:buFont typeface="Arial" pitchFamily="34" charset="0"/>
              <a:buChar char="•"/>
            </a:pPr>
            <a:endParaRPr lang="en-US" cap="all" dirty="0"/>
          </a:p>
          <a:p>
            <a:r>
              <a:rPr lang="en-US" dirty="0"/>
              <a:t>Single–phase flow is governed by pressure forces arising from pressure differences within the reservoir and the exterior gravitational force. In multiphase flows the sharp interfaces between fluid phases on the microscopic level give rise to a </a:t>
            </a:r>
            <a:r>
              <a:rPr lang="en-US" i="1" dirty="0"/>
              <a:t>capillary force </a:t>
            </a:r>
            <a:r>
              <a:rPr lang="en-US" dirty="0"/>
              <a:t>that plays an important role in these flows.</a:t>
            </a:r>
          </a:p>
          <a:p>
            <a:endParaRPr lang="en-US" dirty="0"/>
          </a:p>
          <a:p>
            <a:r>
              <a:rPr lang="en-US" b="1" i="1" dirty="0"/>
              <a:t>Note : </a:t>
            </a:r>
          </a:p>
          <a:p>
            <a:r>
              <a:rPr lang="en-US" b="1" i="1" dirty="0"/>
              <a:t>1. Darcy’s Law is valid for the slow flow (inertial effects can be neglected) of a Newtonian fluid through a porous medium with rigid solid matrix. </a:t>
            </a:r>
          </a:p>
          <a:p>
            <a:r>
              <a:rPr lang="en-US" b="1" i="1" dirty="0"/>
              <a:t>2. No slip boundary conditions are assumed at the fluid–solid boundary on the microscopic level.</a:t>
            </a:r>
          </a:p>
          <a:p>
            <a:endParaRPr lang="en-US" dirty="0"/>
          </a:p>
          <a:p>
            <a:endParaRPr lang="en-US" cap="all" dirty="0"/>
          </a:p>
          <a:p>
            <a:pPr marL="285750" indent="-285750">
              <a:buFont typeface="Arial" pitchFamily="34" charset="0"/>
              <a:buChar char="•"/>
            </a:pPr>
            <a:endParaRPr lang="en-US" cap="all" dirty="0"/>
          </a:p>
          <a:p>
            <a:pPr marL="285750" indent="-285750">
              <a:buFont typeface="Arial" pitchFamily="34" charset="0"/>
              <a:buChar char="•"/>
            </a:pP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7878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1477328"/>
          </a:xfrm>
          <a:prstGeom prst="rect">
            <a:avLst/>
          </a:prstGeom>
          <a:noFill/>
        </p:spPr>
        <p:txBody>
          <a:bodyPr wrap="square" rtlCol="0">
            <a:spAutoFit/>
          </a:bodyPr>
          <a:lstStyle/>
          <a:p>
            <a:pPr marL="285750" indent="-285750">
              <a:buFont typeface="Arial" pitchFamily="34" charset="0"/>
              <a:buChar char="•"/>
            </a:pPr>
            <a:r>
              <a:rPr lang="en-US" cap="all" dirty="0"/>
              <a:t>Viscous flow between parallel plates</a:t>
            </a:r>
          </a:p>
          <a:p>
            <a:endParaRPr lang="en-US" dirty="0"/>
          </a:p>
          <a:p>
            <a:endParaRPr lang="en-US" cap="all" dirty="0"/>
          </a:p>
          <a:p>
            <a:pPr marL="285750" indent="-285750">
              <a:buFont typeface="Arial" pitchFamily="34" charset="0"/>
              <a:buChar char="•"/>
            </a:pPr>
            <a:endParaRPr lang="en-US" cap="all" dirty="0"/>
          </a:p>
          <a:p>
            <a:pPr marL="285750" indent="-285750">
              <a:buFont typeface="Arial" pitchFamily="34" charset="0"/>
              <a:buChar char="•"/>
            </a:pP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640" y="2095519"/>
            <a:ext cx="4841305" cy="292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2796623"/>
            <a:ext cx="3881709" cy="200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417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196752"/>
            <a:ext cx="7920880" cy="2308324"/>
          </a:xfrm>
          <a:prstGeom prst="rect">
            <a:avLst/>
          </a:prstGeom>
          <a:noFill/>
        </p:spPr>
        <p:txBody>
          <a:bodyPr wrap="square" rtlCol="0">
            <a:spAutoFit/>
          </a:bodyPr>
          <a:lstStyle/>
          <a:p>
            <a:pPr marL="285750" indent="-285750">
              <a:buFont typeface="Arial" pitchFamily="34" charset="0"/>
              <a:buChar char="•"/>
            </a:pPr>
            <a:r>
              <a:rPr lang="en-US" dirty="0"/>
              <a:t>CAPILLARITY</a:t>
            </a:r>
          </a:p>
          <a:p>
            <a:r>
              <a:rPr lang="en-US" dirty="0"/>
              <a:t>Next figure shows the interface between two phases in more detail. </a:t>
            </a:r>
          </a:p>
          <a:p>
            <a:endParaRPr lang="en-US" dirty="0"/>
          </a:p>
          <a:p>
            <a:r>
              <a:rPr lang="en-US" dirty="0"/>
              <a:t>On the molecular level </a:t>
            </a:r>
            <a:r>
              <a:rPr lang="en-US" i="1" dirty="0"/>
              <a:t>adhesive forces </a:t>
            </a:r>
            <a:r>
              <a:rPr lang="en-US" dirty="0"/>
              <a:t>are attracting fluid molecules to the solid and </a:t>
            </a:r>
            <a:r>
              <a:rPr lang="en-US" i="1" dirty="0"/>
              <a:t>cohesive </a:t>
            </a:r>
            <a:r>
              <a:rPr lang="en-US" dirty="0"/>
              <a:t>forces are attracting molecules of one fluid to each other. </a:t>
            </a:r>
          </a:p>
          <a:p>
            <a:endParaRPr lang="en-US" dirty="0"/>
          </a:p>
          <a:p>
            <a:r>
              <a:rPr lang="en-US" dirty="0"/>
              <a:t>At the fluid–fluid interface these forces are not balanced leading to the curved form of the interface</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9632" y="3505076"/>
            <a:ext cx="6030779" cy="24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130624" y="5949280"/>
            <a:ext cx="6912768" cy="523220"/>
          </a:xfrm>
          <a:prstGeom prst="rect">
            <a:avLst/>
          </a:prstGeom>
        </p:spPr>
        <p:txBody>
          <a:bodyPr wrap="square">
            <a:spAutoFit/>
          </a:bodyPr>
          <a:lstStyle/>
          <a:p>
            <a:r>
              <a:rPr lang="en-US" sz="1400" dirty="0"/>
              <a:t>Curved fluid–fluid interface due to capillarity in a capillary tube (a)</a:t>
            </a:r>
          </a:p>
          <a:p>
            <a:r>
              <a:rPr lang="en-US" sz="1400" dirty="0"/>
              <a:t>and in a porous medium (b).</a:t>
            </a:r>
            <a:endParaRPr lang="en-US" dirty="0"/>
          </a:p>
        </p:txBody>
      </p:sp>
    </p:spTree>
    <p:extLst>
      <p:ext uri="{BB962C8B-B14F-4D97-AF65-F5344CB8AC3E}">
        <p14:creationId xmlns:p14="http://schemas.microsoft.com/office/powerpoint/2010/main" val="2884273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369332"/>
          </a:xfrm>
          <a:prstGeom prst="rect">
            <a:avLst/>
          </a:prstGeom>
          <a:noFill/>
        </p:spPr>
        <p:txBody>
          <a:bodyPr wrap="square" rtlCol="0">
            <a:spAutoFit/>
          </a:bodyPr>
          <a:lstStyle/>
          <a:p>
            <a:r>
              <a:rPr lang="en-US" i="1" dirty="0"/>
              <a:t>Viscous flow through a capillary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206" y="2060848"/>
            <a:ext cx="4608512" cy="179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83568" y="4077072"/>
            <a:ext cx="7632848" cy="369332"/>
          </a:xfrm>
          <a:prstGeom prst="rect">
            <a:avLst/>
          </a:prstGeom>
        </p:spPr>
        <p:txBody>
          <a:bodyPr wrap="square">
            <a:spAutoFit/>
          </a:bodyPr>
          <a:lstStyle/>
          <a:p>
            <a:r>
              <a:rPr lang="en-US" dirty="0"/>
              <a:t>In cylindrical coordinates, the Stokes momentum equation becomes</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283" y="4869159"/>
            <a:ext cx="2939222" cy="79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107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4524315"/>
          </a:xfrm>
          <a:prstGeom prst="rect">
            <a:avLst/>
          </a:prstGeom>
          <a:noFill/>
        </p:spPr>
        <p:txBody>
          <a:bodyPr wrap="square" rtlCol="0">
            <a:spAutoFit/>
          </a:bodyPr>
          <a:lstStyle/>
          <a:p>
            <a:r>
              <a:rPr lang="en-US" i="1" dirty="0"/>
              <a:t>Wettability. </a:t>
            </a:r>
          </a:p>
          <a:p>
            <a:r>
              <a:rPr lang="en-US" dirty="0"/>
              <a:t>The magnitude of the adhesive forces is decreasing rapidly with</a:t>
            </a:r>
          </a:p>
          <a:p>
            <a:r>
              <a:rPr lang="en-US" dirty="0"/>
              <a:t>distance to the wall. The interaction with the cohesive forces leads to a specific </a:t>
            </a:r>
            <a:r>
              <a:rPr lang="en-US" i="1" dirty="0"/>
              <a:t>contact angle </a:t>
            </a:r>
            <a:r>
              <a:rPr lang="en-US" dirty="0"/>
              <a:t>θ between the solid surface and the fluid–fluid interface that depends on the properties of the fluids.</a:t>
            </a:r>
          </a:p>
          <a:p>
            <a:endParaRPr lang="en-US" cap="all" dirty="0"/>
          </a:p>
          <a:p>
            <a:r>
              <a:rPr lang="en-US" i="1" dirty="0"/>
              <a:t>Surface Tension. </a:t>
            </a:r>
          </a:p>
          <a:p>
            <a:r>
              <a:rPr lang="en-US" dirty="0"/>
              <a:t>The cohesive forces are not balanced at a fluid–fluid interface. </a:t>
            </a:r>
          </a:p>
          <a:p>
            <a:r>
              <a:rPr lang="en-US" dirty="0"/>
              <a:t>Molecules of the wetting phase fluid at the interface experience a net attraction towards the interior of the wetting phase fluid body. </a:t>
            </a:r>
          </a:p>
          <a:p>
            <a:r>
              <a:rPr lang="en-US" dirty="0"/>
              <a:t>This results in the curved form of the interface.</a:t>
            </a:r>
          </a:p>
          <a:p>
            <a:r>
              <a:rPr lang="en-US" dirty="0"/>
              <a:t> In order to move molecules from the interior of the wetting phase to the interface and therefore to enlarge its area work has to be done. </a:t>
            </a:r>
          </a:p>
          <a:p>
            <a:r>
              <a:rPr lang="en-US" dirty="0"/>
              <a:t>The ratio of the amount of work </a:t>
            </a:r>
            <a:r>
              <a:rPr lang="en-US" dirty="0" err="1"/>
              <a:t>Δ</a:t>
            </a:r>
            <a:r>
              <a:rPr lang="en-US" i="1" dirty="0" err="1"/>
              <a:t>W</a:t>
            </a:r>
            <a:r>
              <a:rPr lang="en-US" i="1" dirty="0"/>
              <a:t> </a:t>
            </a:r>
            <a:r>
              <a:rPr lang="en-US" dirty="0"/>
              <a:t>necessary to enlarge the area of the interface by </a:t>
            </a:r>
            <a:r>
              <a:rPr lang="en-US" dirty="0" err="1"/>
              <a:t>Δ</a:t>
            </a:r>
            <a:r>
              <a:rPr lang="en-US" i="1" dirty="0" err="1"/>
              <a:t>A</a:t>
            </a:r>
            <a:r>
              <a:rPr lang="en-US" i="1" dirty="0"/>
              <a:t> </a:t>
            </a:r>
            <a:r>
              <a:rPr lang="en-US" dirty="0"/>
              <a:t>is called </a:t>
            </a:r>
            <a:r>
              <a:rPr lang="en-US" i="1" dirty="0"/>
              <a:t>surface tension</a:t>
            </a:r>
            <a:endParaRPr lang="en-US" cap="all" dirty="0"/>
          </a:p>
          <a:p>
            <a:pPr marL="285750" indent="-285750">
              <a:buFont typeface="Arial" pitchFamily="34" charset="0"/>
              <a:buChar char="•"/>
            </a:pP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5517232"/>
            <a:ext cx="24765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156176" y="5797118"/>
            <a:ext cx="595035" cy="369332"/>
          </a:xfrm>
          <a:prstGeom prst="rect">
            <a:avLst/>
          </a:prstGeom>
          <a:noFill/>
        </p:spPr>
        <p:txBody>
          <a:bodyPr wrap="none" rtlCol="0">
            <a:spAutoFit/>
          </a:bodyPr>
          <a:lstStyle/>
          <a:p>
            <a:r>
              <a:rPr lang="en-US" dirty="0"/>
              <a:t>(20)</a:t>
            </a:r>
          </a:p>
        </p:txBody>
      </p:sp>
    </p:spTree>
    <p:extLst>
      <p:ext uri="{BB962C8B-B14F-4D97-AF65-F5344CB8AC3E}">
        <p14:creationId xmlns:p14="http://schemas.microsoft.com/office/powerpoint/2010/main" val="2899579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1200329"/>
          </a:xfrm>
          <a:prstGeom prst="rect">
            <a:avLst/>
          </a:prstGeom>
          <a:noFill/>
        </p:spPr>
        <p:txBody>
          <a:bodyPr wrap="square" rtlCol="0">
            <a:spAutoFit/>
          </a:bodyPr>
          <a:lstStyle/>
          <a:p>
            <a:r>
              <a:rPr lang="en-US" dirty="0"/>
              <a:t>CAPILLARY PRESSURE</a:t>
            </a:r>
          </a:p>
          <a:p>
            <a:r>
              <a:rPr lang="en-US" dirty="0"/>
              <a:t>The curved interface between a wetting phase </a:t>
            </a:r>
            <a:r>
              <a:rPr lang="en-US" i="1" dirty="0"/>
              <a:t>w </a:t>
            </a:r>
            <a:r>
              <a:rPr lang="en-US" dirty="0"/>
              <a:t>and a non–wetting phase </a:t>
            </a:r>
            <a:r>
              <a:rPr lang="en-US" i="1" dirty="0"/>
              <a:t>n </a:t>
            </a:r>
            <a:r>
              <a:rPr lang="en-US" dirty="0"/>
              <a:t>is maintained by a </a:t>
            </a:r>
            <a:r>
              <a:rPr lang="en-US" i="1" dirty="0"/>
              <a:t>discontinuity </a:t>
            </a:r>
            <a:r>
              <a:rPr lang="en-US" dirty="0"/>
              <a:t>in microscopic pressure of each phase. The height of the jump is called </a:t>
            </a:r>
            <a:r>
              <a:rPr lang="en-US" i="1" dirty="0"/>
              <a:t>capillary pressure pc</a:t>
            </a:r>
            <a:r>
              <a:rPr lang="en-US" dirty="0"/>
              <a:t>:</a:t>
            </a: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846596"/>
            <a:ext cx="21336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23460" y="3399046"/>
            <a:ext cx="5376689" cy="22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47664" y="5697609"/>
            <a:ext cx="6480720" cy="369332"/>
          </a:xfrm>
          <a:prstGeom prst="rect">
            <a:avLst/>
          </a:prstGeom>
        </p:spPr>
        <p:txBody>
          <a:bodyPr wrap="square">
            <a:spAutoFit/>
          </a:bodyPr>
          <a:lstStyle/>
          <a:p>
            <a:r>
              <a:rPr lang="en-US" dirty="0"/>
              <a:t>Capillary pressure in a tube (a), principal radii of curvature (b).</a:t>
            </a:r>
          </a:p>
        </p:txBody>
      </p:sp>
    </p:spTree>
    <p:extLst>
      <p:ext uri="{BB962C8B-B14F-4D97-AF65-F5344CB8AC3E}">
        <p14:creationId xmlns:p14="http://schemas.microsoft.com/office/powerpoint/2010/main" val="402964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369880"/>
          </a:xfrm>
          <a:prstGeom prst="rect">
            <a:avLst/>
          </a:prstGeom>
          <a:noFill/>
        </p:spPr>
        <p:txBody>
          <a:bodyPr wrap="square" rtlCol="0">
            <a:spAutoFit/>
          </a:bodyPr>
          <a:lstStyle/>
          <a:p>
            <a:pPr marL="342900" indent="-342900">
              <a:buFont typeface="Arial" pitchFamily="34" charset="0"/>
              <a:buChar char="•"/>
            </a:pPr>
            <a:r>
              <a:rPr lang="en-US" sz="2000" dirty="0"/>
              <a:t>Definition</a:t>
            </a:r>
          </a:p>
          <a:p>
            <a:pPr lvl="1"/>
            <a:endParaRPr lang="en-US" sz="2000" dirty="0"/>
          </a:p>
          <a:p>
            <a:pPr marL="742950" lvl="1" indent="-285750">
              <a:buFont typeface="Wingdings" pitchFamily="2" charset="2"/>
              <a:buChar char="§"/>
            </a:pPr>
            <a:r>
              <a:rPr lang="en-US" dirty="0"/>
              <a:t>Component to be part of a phase that is composed of an identifiable homogeneous chemical species or of an assembly of species (ions, molecules)</a:t>
            </a:r>
          </a:p>
          <a:p>
            <a:pPr marL="1200150" lvl="2" indent="-285750">
              <a:buFont typeface="Arial" pitchFamily="34" charset="0"/>
              <a:buChar char="─"/>
            </a:pPr>
            <a:r>
              <a:rPr lang="en-US" i="1" dirty="0"/>
              <a:t>The example of fresh and salt water given above is described by a single–phase two component system.</a:t>
            </a:r>
          </a:p>
          <a:p>
            <a:pPr marL="742950" lvl="1" indent="-285750">
              <a:buFont typeface="Wingdings" pitchFamily="2" charset="2"/>
              <a:buChar char="§"/>
            </a:pPr>
            <a:endParaRPr lang="en-US" i="1" dirty="0"/>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0587" y="3478238"/>
            <a:ext cx="6250818" cy="24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047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4247317"/>
          </a:xfrm>
          <a:prstGeom prst="rect">
            <a:avLst/>
          </a:prstGeom>
          <a:noFill/>
        </p:spPr>
        <p:txBody>
          <a:bodyPr wrap="square" rtlCol="0">
            <a:spAutoFit/>
          </a:bodyPr>
          <a:lstStyle/>
          <a:p>
            <a:r>
              <a:rPr lang="en-US" dirty="0"/>
              <a:t>In order to derive a relation for the capillary pressure, it  considers a tube with radius diameter 2</a:t>
            </a:r>
            <a:r>
              <a:rPr lang="en-US" i="1" dirty="0"/>
              <a:t>R </a:t>
            </a:r>
            <a:r>
              <a:rPr lang="en-US" dirty="0"/>
              <a:t>(</a:t>
            </a:r>
            <a:r>
              <a:rPr lang="en-US" i="1" dirty="0"/>
              <a:t>R </a:t>
            </a:r>
            <a:r>
              <a:rPr lang="en-US" dirty="0"/>
              <a:t>not too large) that is filled with a wetting phase and a non–wetting phase</a:t>
            </a:r>
          </a:p>
          <a:p>
            <a:endParaRPr lang="en-US" cap="all" dirty="0"/>
          </a:p>
          <a:p>
            <a:r>
              <a:rPr lang="en-US" dirty="0"/>
              <a:t>The radii </a:t>
            </a:r>
            <a:r>
              <a:rPr lang="en-US" i="1" dirty="0"/>
              <a:t>r </a:t>
            </a:r>
            <a:r>
              <a:rPr lang="en-US" dirty="0"/>
              <a:t>and </a:t>
            </a:r>
            <a:r>
              <a:rPr lang="en-US" i="1" dirty="0"/>
              <a:t>R </a:t>
            </a:r>
            <a:r>
              <a:rPr lang="en-US" dirty="0"/>
              <a:t>are related by R = r </a:t>
            </a:r>
            <a:r>
              <a:rPr lang="en-US" dirty="0" err="1"/>
              <a:t>cos</a:t>
            </a:r>
            <a:r>
              <a:rPr lang="el-GR" dirty="0"/>
              <a:t>θ</a:t>
            </a:r>
            <a:r>
              <a:rPr lang="es-ES" dirty="0"/>
              <a:t>, </a:t>
            </a:r>
            <a:r>
              <a:rPr lang="en-US" dirty="0"/>
              <a:t>Now imagine an infinitesimal increase of the radius </a:t>
            </a:r>
            <a:r>
              <a:rPr lang="en-US" i="1" dirty="0"/>
              <a:t>r </a:t>
            </a:r>
            <a:r>
              <a:rPr lang="en-US" dirty="0"/>
              <a:t>by </a:t>
            </a:r>
            <a:r>
              <a:rPr lang="en-US" i="1" dirty="0"/>
              <a:t>dr. </a:t>
            </a:r>
            <a:r>
              <a:rPr lang="en-US" dirty="0"/>
              <a:t>The work required to increase the area of the interface is given by:</a:t>
            </a:r>
          </a:p>
          <a:p>
            <a:endParaRPr lang="en-US" cap="all" dirty="0"/>
          </a:p>
          <a:p>
            <a:endParaRPr lang="en-US" cap="all" dirty="0"/>
          </a:p>
          <a:p>
            <a:endParaRPr lang="en-US" cap="all" dirty="0"/>
          </a:p>
          <a:p>
            <a:endParaRPr lang="en-US" cap="all" dirty="0"/>
          </a:p>
          <a:p>
            <a:endParaRPr lang="en-US" cap="all" dirty="0"/>
          </a:p>
          <a:p>
            <a:endParaRPr lang="en-US" cap="all" dirty="0"/>
          </a:p>
          <a:p>
            <a:r>
              <a:rPr lang="en-US" dirty="0"/>
              <a:t>This work is done by capillary pressure which is assumed to be uniform over</a:t>
            </a:r>
          </a:p>
          <a:p>
            <a:r>
              <a:rPr lang="en-US" dirty="0"/>
              <a:t>the entire interface:</a:t>
            </a: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3475053"/>
            <a:ext cx="39909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960828"/>
            <a:ext cx="39243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5515848"/>
            <a:ext cx="51911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740352" y="3960828"/>
            <a:ext cx="595035" cy="369332"/>
          </a:xfrm>
          <a:prstGeom prst="rect">
            <a:avLst/>
          </a:prstGeom>
          <a:noFill/>
        </p:spPr>
        <p:txBody>
          <a:bodyPr wrap="none" rtlCol="0">
            <a:spAutoFit/>
          </a:bodyPr>
          <a:lstStyle/>
          <a:p>
            <a:r>
              <a:rPr lang="en-US" dirty="0"/>
              <a:t>(21)</a:t>
            </a:r>
          </a:p>
        </p:txBody>
      </p:sp>
      <p:sp>
        <p:nvSpPr>
          <p:cNvPr id="8" name="7 CuadroTexto"/>
          <p:cNvSpPr txBox="1"/>
          <p:nvPr/>
        </p:nvSpPr>
        <p:spPr>
          <a:xfrm>
            <a:off x="7740351" y="5606003"/>
            <a:ext cx="595035" cy="369332"/>
          </a:xfrm>
          <a:prstGeom prst="rect">
            <a:avLst/>
          </a:prstGeom>
          <a:noFill/>
        </p:spPr>
        <p:txBody>
          <a:bodyPr wrap="none" rtlCol="0">
            <a:spAutoFit/>
          </a:bodyPr>
          <a:lstStyle/>
          <a:p>
            <a:r>
              <a:rPr lang="en-US" dirty="0"/>
              <a:t>(22)</a:t>
            </a:r>
          </a:p>
        </p:txBody>
      </p:sp>
    </p:spTree>
    <p:extLst>
      <p:ext uri="{BB962C8B-B14F-4D97-AF65-F5344CB8AC3E}">
        <p14:creationId xmlns:p14="http://schemas.microsoft.com/office/powerpoint/2010/main" val="2070780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13065" y="1324481"/>
            <a:ext cx="7920880" cy="4524315"/>
          </a:xfrm>
          <a:prstGeom prst="rect">
            <a:avLst/>
          </a:prstGeom>
          <a:noFill/>
        </p:spPr>
        <p:txBody>
          <a:bodyPr wrap="square" rtlCol="0">
            <a:spAutoFit/>
          </a:bodyPr>
          <a:lstStyle/>
          <a:p>
            <a:r>
              <a:rPr lang="en-US" dirty="0"/>
              <a:t>Equating these two expressions yields an expression for capillary pressure:</a:t>
            </a:r>
          </a:p>
          <a:p>
            <a:endParaRPr lang="en-US" cap="all" dirty="0"/>
          </a:p>
          <a:p>
            <a:endParaRPr lang="en-US" cap="all" dirty="0"/>
          </a:p>
          <a:p>
            <a:endParaRPr lang="en-US" cap="all" dirty="0"/>
          </a:p>
          <a:p>
            <a:endParaRPr lang="en-US" cap="all" dirty="0"/>
          </a:p>
          <a:p>
            <a:endParaRPr lang="en-US" cap="all" dirty="0"/>
          </a:p>
          <a:p>
            <a:endParaRPr lang="en-US" cap="all" dirty="0"/>
          </a:p>
          <a:p>
            <a:r>
              <a:rPr lang="en-US" dirty="0"/>
              <a:t>Surface tension and contact angles are fluid properties whereas </a:t>
            </a:r>
            <a:r>
              <a:rPr lang="en-US" i="1" dirty="0"/>
              <a:t>R </a:t>
            </a:r>
            <a:r>
              <a:rPr lang="en-US" dirty="0"/>
              <a:t>is a parameter of the porous medium.</a:t>
            </a:r>
          </a:p>
          <a:p>
            <a:endParaRPr lang="en-US" cap="all" dirty="0"/>
          </a:p>
          <a:p>
            <a:r>
              <a:rPr lang="en-US" dirty="0"/>
              <a:t>According to (23) capillary pressure increases with decreasing pore size diameter.</a:t>
            </a:r>
          </a:p>
          <a:p>
            <a:endParaRPr lang="en-US" cap="all" dirty="0"/>
          </a:p>
          <a:p>
            <a:r>
              <a:rPr lang="en-US" dirty="0"/>
              <a:t>Similar arguments relate capillary pressure at a point of the interface to</a:t>
            </a:r>
          </a:p>
          <a:p>
            <a:r>
              <a:rPr lang="en-US" dirty="0"/>
              <a:t>surface tension and the principal radii of curvature at this point (also called</a:t>
            </a:r>
          </a:p>
          <a:p>
            <a:r>
              <a:rPr lang="en-US" dirty="0"/>
              <a:t>Laplace’s equation):</a:t>
            </a:r>
            <a:endParaRPr lang="en-US" cap="all"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430" y="2328863"/>
            <a:ext cx="17430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228184" y="2420888"/>
            <a:ext cx="595035" cy="369332"/>
          </a:xfrm>
          <a:prstGeom prst="rect">
            <a:avLst/>
          </a:prstGeom>
          <a:noFill/>
        </p:spPr>
        <p:txBody>
          <a:bodyPr wrap="none" rtlCol="0">
            <a:spAutoFit/>
          </a:bodyPr>
          <a:lstStyle/>
          <a:p>
            <a:r>
              <a:rPr lang="en-US" dirty="0"/>
              <a:t>(23)</a:t>
            </a:r>
          </a:p>
        </p:txBody>
      </p:sp>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430" y="5517232"/>
            <a:ext cx="2209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33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a:t>Darcy´s Law</a:t>
            </a:r>
          </a:p>
        </p:txBody>
      </p:sp>
    </p:spTree>
    <p:extLst>
      <p:ext uri="{BB962C8B-B14F-4D97-AF65-F5344CB8AC3E}">
        <p14:creationId xmlns:p14="http://schemas.microsoft.com/office/powerpoint/2010/main" val="3932646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947738" y="852488"/>
            <a:ext cx="72485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143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42925"/>
            <a:ext cx="76962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048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719138"/>
            <a:ext cx="76771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72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052736"/>
            <a:ext cx="6480720" cy="923330"/>
          </a:xfrm>
          <a:prstGeom prst="rect">
            <a:avLst/>
          </a:prstGeom>
        </p:spPr>
        <p:txBody>
          <a:bodyPr wrap="square">
            <a:spAutoFit/>
          </a:bodyPr>
          <a:lstStyle/>
          <a:p>
            <a:r>
              <a:rPr lang="en-US" dirty="0"/>
              <a:t>Darcy also found that if he used different kinds of sands in the column, discharge Q changed, but for a particular sand, regardless of Q:</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967" y="2276872"/>
            <a:ext cx="18383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752660" y="3573016"/>
            <a:ext cx="7779780" cy="646331"/>
          </a:xfrm>
          <a:prstGeom prst="rect">
            <a:avLst/>
          </a:prstGeom>
        </p:spPr>
        <p:txBody>
          <a:bodyPr wrap="square">
            <a:spAutoFit/>
          </a:bodyPr>
          <a:lstStyle/>
          <a:p>
            <a:r>
              <a:rPr lang="en-US" dirty="0"/>
              <a:t>Invert Darcy’s Law to express conductivity in terms of discharge, area, and gradient: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879" y="4293096"/>
            <a:ext cx="24765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802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42925"/>
            <a:ext cx="76962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524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547688"/>
            <a:ext cx="770572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286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561975"/>
            <a:ext cx="767715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21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4860032" y="1484784"/>
            <a:ext cx="3873424" cy="3693319"/>
          </a:xfrm>
          <a:prstGeom prst="rect">
            <a:avLst/>
          </a:prstGeom>
          <a:noFill/>
        </p:spPr>
        <p:txBody>
          <a:bodyPr wrap="square" rtlCol="0">
            <a:spAutoFit/>
          </a:bodyPr>
          <a:lstStyle/>
          <a:p>
            <a:pPr algn="just"/>
            <a:r>
              <a:rPr lang="en-US" dirty="0"/>
              <a:t>As shown on Figure void spaces can exist: A) between the particles that comprise the matrix (</a:t>
            </a:r>
            <a:r>
              <a:rPr lang="en-US" dirty="0" err="1"/>
              <a:t>intergranular</a:t>
            </a:r>
            <a:r>
              <a:rPr lang="en-US" dirty="0"/>
              <a:t>); B) within the particles themselves (</a:t>
            </a:r>
            <a:r>
              <a:rPr lang="en-US" dirty="0" err="1"/>
              <a:t>intragranular</a:t>
            </a:r>
            <a:r>
              <a:rPr lang="en-US" dirty="0"/>
              <a:t>); or C) due to secondary features such as fractures or root holes. Soil particles may be cemented (D) to one another.  Particles may also be bound in aggregates (E). A porous medium can be defined as anything that is comprised of a solid matrix and voids.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2879453341"/>
              </p:ext>
            </p:extLst>
          </p:nvPr>
        </p:nvGraphicFramePr>
        <p:xfrm>
          <a:off x="515159" y="2132278"/>
          <a:ext cx="4071849" cy="2664296"/>
        </p:xfrm>
        <a:graphic>
          <a:graphicData uri="http://schemas.openxmlformats.org/presentationml/2006/ole">
            <mc:AlternateContent xmlns:mc="http://schemas.openxmlformats.org/markup-compatibility/2006">
              <mc:Choice xmlns:v="urn:schemas-microsoft-com:vml" Requires="v">
                <p:oleObj spid="_x0000_s1062" r:id="rId4" imgW="3083040" imgH="2016000" progId="MSDraw">
                  <p:embed/>
                </p:oleObj>
              </mc:Choice>
              <mc:Fallback>
                <p:oleObj r:id="rId4" imgW="3083040" imgH="2016000" progId="MSDraw">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59" y="2132278"/>
                        <a:ext cx="4071849" cy="2664296"/>
                      </a:xfrm>
                      <a:prstGeom prst="rect">
                        <a:avLst/>
                      </a:prstGeom>
                      <a:noFill/>
                    </p:spPr>
                  </p:pic>
                </p:oleObj>
              </mc:Fallback>
            </mc:AlternateContent>
          </a:graphicData>
        </a:graphic>
      </p:graphicFrame>
      <p:sp>
        <p:nvSpPr>
          <p:cNvPr id="6" name="5 CuadroTexto"/>
          <p:cNvSpPr txBox="1"/>
          <p:nvPr/>
        </p:nvSpPr>
        <p:spPr>
          <a:xfrm>
            <a:off x="1259632" y="5014749"/>
            <a:ext cx="1031051" cy="369332"/>
          </a:xfrm>
          <a:prstGeom prst="rect">
            <a:avLst/>
          </a:prstGeom>
          <a:noFill/>
        </p:spPr>
        <p:txBody>
          <a:bodyPr wrap="none" rtlCol="0">
            <a:spAutoFit/>
          </a:bodyPr>
          <a:lstStyle/>
          <a:p>
            <a:r>
              <a:rPr lang="en-US" dirty="0"/>
              <a:t>Figure 1</a:t>
            </a:r>
          </a:p>
        </p:txBody>
      </p:sp>
    </p:spTree>
    <p:extLst>
      <p:ext uri="{BB962C8B-B14F-4D97-AF65-F5344CB8AC3E}">
        <p14:creationId xmlns:p14="http://schemas.microsoft.com/office/powerpoint/2010/main" val="860333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16" y="1196752"/>
            <a:ext cx="74485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38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771525"/>
            <a:ext cx="76771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83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61975"/>
            <a:ext cx="76581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799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557213"/>
            <a:ext cx="7667625"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365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542925"/>
            <a:ext cx="77247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054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66738"/>
            <a:ext cx="76962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957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785813"/>
            <a:ext cx="769620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905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281113"/>
            <a:ext cx="76676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025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833438"/>
            <a:ext cx="76771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397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900113"/>
            <a:ext cx="767715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99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4401205"/>
          </a:xfrm>
          <a:prstGeom prst="rect">
            <a:avLst/>
          </a:prstGeom>
          <a:noFill/>
        </p:spPr>
        <p:txBody>
          <a:bodyPr wrap="square" rtlCol="0">
            <a:spAutoFit/>
          </a:bodyPr>
          <a:lstStyle/>
          <a:p>
            <a:pPr marL="342900" indent="-342900" algn="just">
              <a:buFont typeface="Arial" pitchFamily="34" charset="0"/>
              <a:buChar char="•"/>
            </a:pPr>
            <a:r>
              <a:rPr lang="en-US" sz="2000" dirty="0"/>
              <a:t>In order to derive mathematical models for fluid flow in porous media some restrictions are placed upon the geometry of the porous medium:</a:t>
            </a:r>
          </a:p>
          <a:p>
            <a:pPr marL="342900" indent="-342900" algn="just">
              <a:buFont typeface="Arial" pitchFamily="34" charset="0"/>
              <a:buChar char="•"/>
            </a:pPr>
            <a:endParaRPr lang="en-US" sz="2000" dirty="0"/>
          </a:p>
          <a:p>
            <a:pPr marL="1257300" lvl="2" indent="-342900" algn="just">
              <a:buFont typeface="Wingdings" pitchFamily="2" charset="2"/>
              <a:buChar char="§"/>
            </a:pPr>
            <a:r>
              <a:rPr lang="en-US" sz="2000" dirty="0"/>
              <a:t>(P1) The void space of the porous medium is interconnected.</a:t>
            </a:r>
          </a:p>
          <a:p>
            <a:pPr marL="1257300" lvl="2" indent="-342900" algn="just">
              <a:buFont typeface="Wingdings" pitchFamily="2" charset="2"/>
              <a:buChar char="§"/>
            </a:pPr>
            <a:r>
              <a:rPr lang="en-US" sz="2000" dirty="0"/>
              <a:t>(P2) The dimensions of the void space must be large compared to the mean free path length of the fluid molecules.</a:t>
            </a:r>
          </a:p>
          <a:p>
            <a:pPr marL="1257300" lvl="2" indent="-342900" algn="just">
              <a:buFont typeface="Wingdings" pitchFamily="2" charset="2"/>
              <a:buChar char="§"/>
            </a:pPr>
            <a:r>
              <a:rPr lang="en-US" sz="2000" dirty="0"/>
              <a:t>(P3) The dimensions of the void space must be small enough so that the fluid flow is controlled by adhesive forces at fluid–solid interfaces and cohesive forces at fluid–fluid interfaces (multiphase systems). </a:t>
            </a:r>
            <a:endParaRPr lang="en-US" dirty="0"/>
          </a:p>
        </p:txBody>
      </p:sp>
    </p:spTree>
    <p:extLst>
      <p:ext uri="{BB962C8B-B14F-4D97-AF65-F5344CB8AC3E}">
        <p14:creationId xmlns:p14="http://schemas.microsoft.com/office/powerpoint/2010/main" val="3489266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52450"/>
            <a:ext cx="76962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231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547688"/>
            <a:ext cx="766762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2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2862322"/>
          </a:xfrm>
          <a:prstGeom prst="rect">
            <a:avLst/>
          </a:prstGeom>
          <a:noFill/>
        </p:spPr>
        <p:txBody>
          <a:bodyPr wrap="square" rtlCol="0">
            <a:spAutoFit/>
          </a:bodyPr>
          <a:lstStyle/>
          <a:p>
            <a:pPr marL="800100" lvl="1" indent="-342900">
              <a:buFont typeface="Arial" pitchFamily="34" charset="0"/>
              <a:buChar char="•"/>
            </a:pPr>
            <a:r>
              <a:rPr lang="en-US" sz="2000" dirty="0"/>
              <a:t>The first assumption (P1) is obvious since no flow can take place in a disconnected void space. </a:t>
            </a:r>
          </a:p>
          <a:p>
            <a:pPr marL="800100" lvl="1" indent="-342900">
              <a:buFont typeface="Arial" pitchFamily="34" charset="0"/>
              <a:buChar char="•"/>
            </a:pPr>
            <a:endParaRPr lang="en-US" sz="2000" dirty="0"/>
          </a:p>
          <a:p>
            <a:pPr marL="800100" lvl="1" indent="-342900">
              <a:buFont typeface="Arial" pitchFamily="34" charset="0"/>
              <a:buChar char="•"/>
            </a:pPr>
            <a:r>
              <a:rPr lang="en-US" sz="2000" dirty="0"/>
              <a:t>The second property (P2) will enable us to replace the fluid Molecules in the void space by a hypothetical continuum. </a:t>
            </a:r>
          </a:p>
          <a:p>
            <a:pPr marL="800100" lvl="1" indent="-342900">
              <a:buFont typeface="Arial" pitchFamily="34" charset="0"/>
              <a:buChar char="•"/>
            </a:pPr>
            <a:endParaRPr lang="en-US" sz="2000" dirty="0"/>
          </a:p>
          <a:p>
            <a:pPr marL="800100" lvl="1" indent="-342900">
              <a:buFont typeface="Arial" pitchFamily="34" charset="0"/>
              <a:buChar char="•"/>
            </a:pPr>
            <a:r>
              <a:rPr lang="en-US" sz="2000" dirty="0"/>
              <a:t>The third property (P3) excludes cases like a network of pipes from the definition of a porous medium.</a:t>
            </a:r>
            <a:endParaRPr lang="en-US" dirty="0"/>
          </a:p>
        </p:txBody>
      </p:sp>
    </p:spTree>
    <p:extLst>
      <p:ext uri="{BB962C8B-B14F-4D97-AF65-F5344CB8AC3E}">
        <p14:creationId xmlns:p14="http://schemas.microsoft.com/office/powerpoint/2010/main" val="26550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93744" y="131568"/>
            <a:ext cx="3493264" cy="707886"/>
          </a:xfrm>
          <a:prstGeom prst="rect">
            <a:avLst/>
          </a:prstGeom>
          <a:noFill/>
        </p:spPr>
        <p:txBody>
          <a:bodyPr wrap="none" rtlCol="0">
            <a:spAutoFit/>
          </a:bodyPr>
          <a:lstStyle/>
          <a:p>
            <a:r>
              <a:rPr lang="en-US" sz="4000" dirty="0"/>
              <a:t>Porous Media </a:t>
            </a:r>
          </a:p>
        </p:txBody>
      </p:sp>
      <p:sp>
        <p:nvSpPr>
          <p:cNvPr id="2" name="1 CuadroTexto"/>
          <p:cNvSpPr txBox="1"/>
          <p:nvPr/>
        </p:nvSpPr>
        <p:spPr>
          <a:xfrm>
            <a:off x="827584" y="1340768"/>
            <a:ext cx="7416824" cy="4678204"/>
          </a:xfrm>
          <a:prstGeom prst="rect">
            <a:avLst/>
          </a:prstGeom>
          <a:noFill/>
        </p:spPr>
        <p:txBody>
          <a:bodyPr wrap="square" rtlCol="0">
            <a:spAutoFit/>
          </a:bodyPr>
          <a:lstStyle/>
          <a:p>
            <a:pPr marL="342900" indent="-342900">
              <a:buFont typeface="Arial" pitchFamily="34" charset="0"/>
              <a:buChar char="•"/>
            </a:pPr>
            <a:r>
              <a:rPr lang="en-US" sz="2000" dirty="0"/>
              <a:t>The porosity, </a:t>
            </a:r>
          </a:p>
          <a:p>
            <a:pPr marL="800100" lvl="1" indent="-342900">
              <a:buFont typeface="Wingdings" pitchFamily="2" charset="2"/>
              <a:buChar char="§"/>
            </a:pPr>
            <a:r>
              <a:rPr lang="en-US" sz="2000" dirty="0"/>
              <a:t>It is noted by n [L</a:t>
            </a:r>
            <a:r>
              <a:rPr lang="en-US" sz="2000" baseline="30000" dirty="0"/>
              <a:t>3</a:t>
            </a:r>
            <a:r>
              <a:rPr lang="en-US" sz="2000" dirty="0"/>
              <a:t> L</a:t>
            </a:r>
            <a:r>
              <a:rPr lang="en-US" sz="2000" baseline="30000" dirty="0"/>
              <a:t>-3</a:t>
            </a:r>
            <a:r>
              <a:rPr lang="en-US" sz="2000" dirty="0"/>
              <a:t>]</a:t>
            </a:r>
          </a:p>
          <a:p>
            <a:pPr marL="800100" lvl="1" indent="-342900">
              <a:buFont typeface="Wingdings" pitchFamily="2" charset="2"/>
              <a:buChar char="§"/>
            </a:pPr>
            <a:r>
              <a:rPr lang="en-US" sz="2000" dirty="0"/>
              <a:t>Porosity of a porous medium is defined as the volumetric fraction of the medium that is occupied by the voids:</a:t>
            </a:r>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a:p>
          <a:p>
            <a:pPr marL="800100" lvl="1" indent="-342900">
              <a:buFont typeface="Wingdings" pitchFamily="2" charset="2"/>
              <a:buChar char="§"/>
            </a:pPr>
            <a:r>
              <a:rPr lang="en-US" sz="2000" dirty="0"/>
              <a:t>Where </a:t>
            </a:r>
            <a:r>
              <a:rPr lang="en-US" sz="2000" dirty="0" err="1"/>
              <a:t>V</a:t>
            </a:r>
            <a:r>
              <a:rPr lang="en-US" sz="2000" baseline="-25000" dirty="0" err="1"/>
              <a:t>v</a:t>
            </a:r>
            <a:r>
              <a:rPr lang="en-US" sz="2000" dirty="0"/>
              <a:t>, </a:t>
            </a:r>
            <a:r>
              <a:rPr lang="en-US" sz="2000" dirty="0" err="1"/>
              <a:t>V</a:t>
            </a:r>
            <a:r>
              <a:rPr lang="en-US" sz="2000" baseline="-25000" dirty="0" err="1"/>
              <a:t>s</a:t>
            </a:r>
            <a:r>
              <a:rPr lang="en-US" sz="2000" dirty="0"/>
              <a:t> and V</a:t>
            </a:r>
            <a:r>
              <a:rPr lang="en-US" sz="2000" baseline="-25000" dirty="0"/>
              <a:t>T</a:t>
            </a:r>
            <a:r>
              <a:rPr lang="en-US" sz="2000" dirty="0"/>
              <a:t> are the volumes of the voids, matrix solids, and total medium, respectively. </a:t>
            </a:r>
          </a:p>
          <a:p>
            <a:pPr marL="800100" lvl="1" indent="-342900">
              <a:buFont typeface="Wingdings" pitchFamily="2" charset="2"/>
              <a:buChar char="§"/>
            </a:pPr>
            <a:endParaRPr lang="en-US" sz="2000" dirty="0"/>
          </a:p>
          <a:p>
            <a:pPr lvl="1"/>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39" y="2946996"/>
            <a:ext cx="2374475" cy="88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588224" y="3198974"/>
            <a:ext cx="466794"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1700883398"/>
      </p:ext>
    </p:extLst>
  </p:cSld>
  <p:clrMapOvr>
    <a:masterClrMapping/>
  </p:clrMapOvr>
</p:sld>
</file>

<file path=ppt/theme/theme1.xml><?xml version="1.0" encoding="utf-8"?>
<a:theme xmlns:a="http://schemas.openxmlformats.org/drawingml/2006/main" name="PLANTILLA PPT UEM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30449</TotalTime>
  <Words>4040</Words>
  <Application>Microsoft Office PowerPoint</Application>
  <PresentationFormat>Presentación en pantalla (4:3)</PresentationFormat>
  <Paragraphs>470</Paragraphs>
  <Slides>71</Slides>
  <Notes>51</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2</vt:i4>
      </vt:variant>
      <vt:variant>
        <vt:lpstr>Títulos de diapositiva</vt:lpstr>
      </vt:variant>
      <vt:variant>
        <vt:i4>71</vt:i4>
      </vt:variant>
    </vt:vector>
  </HeadingPairs>
  <TitlesOfParts>
    <vt:vector size="84" baseType="lpstr">
      <vt:lpstr>ＭＳ Ｐゴシック</vt:lpstr>
      <vt:lpstr>Arial</vt:lpstr>
      <vt:lpstr>Calibri</vt:lpstr>
      <vt:lpstr>Cambria Math</vt:lpstr>
      <vt:lpstr>Courier New</vt:lpstr>
      <vt:lpstr>Garamond</vt:lpstr>
      <vt:lpstr>Symbol</vt:lpstr>
      <vt:lpstr>Times New Roman</vt:lpstr>
      <vt:lpstr>Wingdings</vt:lpstr>
      <vt:lpstr>ヒラギノ角ゴ Pro W3</vt:lpstr>
      <vt:lpstr>PLANTILLA PPT UEM 2011</vt:lpstr>
      <vt:lpstr>MSDraw</vt:lpstr>
      <vt:lpstr>Dibujo de Microsoft</vt:lpstr>
      <vt:lpstr>Dynamics of Fluid in Porous media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Darcy´s Law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Europea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PORTADA PRESENTACIÓN UEM</dc:title>
  <dc:creator>2150</dc:creator>
  <cp:lastModifiedBy>Carles Fortuny</cp:lastModifiedBy>
  <cp:revision>474</cp:revision>
  <cp:lastPrinted>2012-01-10T17:45:16Z</cp:lastPrinted>
  <dcterms:created xsi:type="dcterms:W3CDTF">2011-09-08T10:04:50Z</dcterms:created>
  <dcterms:modified xsi:type="dcterms:W3CDTF">2016-12-20T20:03:37Z</dcterms:modified>
</cp:coreProperties>
</file>